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8" r:id="rId4"/>
    <p:sldId id="262" r:id="rId5"/>
    <p:sldId id="259" r:id="rId6"/>
    <p:sldId id="263" r:id="rId7"/>
    <p:sldId id="260" r:id="rId8"/>
    <p:sldId id="26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8" d="100"/>
          <a:sy n="68" d="100"/>
        </p:scale>
        <p:origin x="9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8A7B01-6467-4105-A3FD-F2068DCFB6AE}" type="datetimeFigureOut">
              <a:rPr lang="en-US" smtClean="0"/>
              <a:t>3/3/2015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6221A7-C3D6-47F8-8434-0862417FB2EE}" type="slidenum">
              <a:rPr lang="en-US" smtClean="0"/>
              <a:t>‹#›</a:t>
            </a:fld>
            <a:endParaRPr lang="en-US"/>
          </a:p>
        </p:txBody>
      </p:sp>
    </p:spTree>
    <p:extLst>
      <p:ext uri="{BB962C8B-B14F-4D97-AF65-F5344CB8AC3E}">
        <p14:creationId xmlns:p14="http://schemas.microsoft.com/office/powerpoint/2010/main" val="554844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does “wealth-in-people” mean?</a:t>
            </a:r>
            <a:endParaRPr lang="en-US" dirty="0"/>
          </a:p>
        </p:txBody>
      </p:sp>
      <p:sp>
        <p:nvSpPr>
          <p:cNvPr id="4" name="Slide Number Placeholder 3"/>
          <p:cNvSpPr>
            <a:spLocks noGrp="1"/>
          </p:cNvSpPr>
          <p:nvPr>
            <p:ph type="sldNum" sz="quarter" idx="10"/>
          </p:nvPr>
        </p:nvSpPr>
        <p:spPr/>
        <p:txBody>
          <a:bodyPr/>
          <a:lstStyle/>
          <a:p>
            <a:fld id="{CA6221A7-C3D6-47F8-8434-0862417FB2EE}" type="slidenum">
              <a:rPr lang="en-US" smtClean="0"/>
              <a:t>1</a:t>
            </a:fld>
            <a:endParaRPr lang="en-US"/>
          </a:p>
        </p:txBody>
      </p:sp>
    </p:spTree>
    <p:extLst>
      <p:ext uri="{BB962C8B-B14F-4D97-AF65-F5344CB8AC3E}">
        <p14:creationId xmlns:p14="http://schemas.microsoft.com/office/powerpoint/2010/main" val="3071871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 at the yellow, pink, and red</a:t>
            </a:r>
          </a:p>
          <a:p>
            <a:r>
              <a:rPr lang="en-US" dirty="0" smtClean="0"/>
              <a:t>What</a:t>
            </a:r>
            <a:r>
              <a:rPr lang="en-US" baseline="0" dirty="0" smtClean="0"/>
              <a:t> is the percentage of Ethiopia’s population living under a dollar a day?</a:t>
            </a:r>
            <a:endParaRPr lang="en-US" dirty="0"/>
          </a:p>
        </p:txBody>
      </p:sp>
      <p:sp>
        <p:nvSpPr>
          <p:cNvPr id="4" name="Slide Number Placeholder 3"/>
          <p:cNvSpPr>
            <a:spLocks noGrp="1"/>
          </p:cNvSpPr>
          <p:nvPr>
            <p:ph type="sldNum" sz="quarter" idx="10"/>
          </p:nvPr>
        </p:nvSpPr>
        <p:spPr/>
        <p:txBody>
          <a:bodyPr/>
          <a:lstStyle/>
          <a:p>
            <a:fld id="{CA6221A7-C3D6-47F8-8434-0862417FB2EE}" type="slidenum">
              <a:rPr lang="en-US" smtClean="0"/>
              <a:t>2</a:t>
            </a:fld>
            <a:endParaRPr lang="en-US"/>
          </a:p>
        </p:txBody>
      </p:sp>
    </p:spTree>
    <p:extLst>
      <p:ext uri="{BB962C8B-B14F-4D97-AF65-F5344CB8AC3E}">
        <p14:creationId xmlns:p14="http://schemas.microsoft.com/office/powerpoint/2010/main" val="3882519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Reciprocity</a:t>
            </a:r>
          </a:p>
          <a:p>
            <a:r>
              <a:rPr lang="en-US" dirty="0" smtClean="0"/>
              <a:t>Not</a:t>
            </a:r>
            <a:r>
              <a:rPr lang="en-US" baseline="0" dirty="0" smtClean="0"/>
              <a:t> all resources </a:t>
            </a:r>
            <a:r>
              <a:rPr lang="en-US" baseline="0" dirty="0" err="1" smtClean="0"/>
              <a:t>commodified</a:t>
            </a:r>
            <a:r>
              <a:rPr lang="en-US" baseline="0" dirty="0" smtClean="0"/>
              <a:t>: land</a:t>
            </a:r>
          </a:p>
          <a:p>
            <a:r>
              <a:rPr lang="en-US" baseline="0" dirty="0" smtClean="0"/>
              <a:t>Cost of living is cheaper</a:t>
            </a:r>
          </a:p>
          <a:p>
            <a:r>
              <a:rPr lang="en-US" baseline="0" dirty="0" smtClean="0"/>
              <a:t>The statistics may not be true: people may be getting income that is not reported. 18% unemployment rate in Ethiopia: is that true?</a:t>
            </a:r>
          </a:p>
        </p:txBody>
      </p:sp>
      <p:sp>
        <p:nvSpPr>
          <p:cNvPr id="4" name="Slide Number Placeholder 3"/>
          <p:cNvSpPr>
            <a:spLocks noGrp="1"/>
          </p:cNvSpPr>
          <p:nvPr>
            <p:ph type="sldNum" sz="quarter" idx="10"/>
          </p:nvPr>
        </p:nvSpPr>
        <p:spPr/>
        <p:txBody>
          <a:bodyPr/>
          <a:lstStyle/>
          <a:p>
            <a:fld id="{CA6221A7-C3D6-47F8-8434-0862417FB2EE}" type="slidenum">
              <a:rPr lang="en-US" smtClean="0"/>
              <a:t>3</a:t>
            </a:fld>
            <a:endParaRPr lang="en-US"/>
          </a:p>
        </p:txBody>
      </p:sp>
    </p:spTree>
    <p:extLst>
      <p:ext uri="{BB962C8B-B14F-4D97-AF65-F5344CB8AC3E}">
        <p14:creationId xmlns:p14="http://schemas.microsoft.com/office/powerpoint/2010/main" val="578587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This chart represents different kinds of exchanges among people more closely to more distantly related.</a:t>
            </a:r>
          </a:p>
          <a:p>
            <a:pPr eaLnBrk="1" hangingPunct="1">
              <a:spcBef>
                <a:spcPct val="0"/>
              </a:spcBef>
            </a:pPr>
            <a:endParaRPr lang="en-US" altLang="en-US" dirty="0" smtClean="0"/>
          </a:p>
          <a:p>
            <a:pPr eaLnBrk="1" hangingPunct="1">
              <a:spcBef>
                <a:spcPct val="0"/>
              </a:spcBef>
            </a:pPr>
            <a:r>
              <a:rPr lang="en-US" altLang="en-US" dirty="0" smtClean="0"/>
              <a:t>Generalized reciprocity encompasses exchanges in which the value of what is exchange is not carefully calculated and the timing and amount of repayment are not predetermined. For us, it is common among close kin or close friends, serving as an expression of personal connection while reinforcing family and social networks. You might borrow a pen or piece of paper from a classmate, you might offer some of your food to a friend. Parents provide for their children---food, shelter, education, clothes, protection—without calculating the value or expecting repayment.</a:t>
            </a:r>
          </a:p>
          <a:p>
            <a:pPr eaLnBrk="1" hangingPunct="1">
              <a:spcBef>
                <a:spcPct val="0"/>
              </a:spcBef>
            </a:pPr>
            <a:endParaRPr lang="en-US" altLang="en-US" dirty="0" smtClean="0"/>
          </a:p>
          <a:p>
            <a:pPr eaLnBrk="1" hangingPunct="1">
              <a:spcBef>
                <a:spcPct val="0"/>
              </a:spcBef>
            </a:pPr>
            <a:r>
              <a:rPr lang="en-US" altLang="en-US" dirty="0" smtClean="0"/>
              <a:t>Expected reciprocity occurs between people more distantly connected. The recipient of a gift has the obligation to accept the gift and to reciprocate promptly with a gift of equal value. The goal of exchange is to build and maintain social relationships, beyond the immediate kin group.  </a:t>
            </a:r>
          </a:p>
          <a:p>
            <a:pPr eaLnBrk="1" hangingPunct="1">
              <a:spcBef>
                <a:spcPct val="0"/>
              </a:spcBef>
            </a:pPr>
            <a:endParaRPr lang="en-US" altLang="en-US" dirty="0" smtClean="0"/>
          </a:p>
          <a:p>
            <a:pPr eaLnBrk="1" hangingPunct="1">
              <a:spcBef>
                <a:spcPct val="0"/>
              </a:spcBef>
            </a:pPr>
            <a:r>
              <a:rPr lang="en-US" altLang="en-US" dirty="0" smtClean="0"/>
              <a:t>Redistribution: goods collected from the members of a group and reallocated in different ways. Redistribution requires the collected goods to flow through a central location---a chief, a storehouse, or a central government, where it can be stored, counted, and redistributed. In small-scale societies, redistribution brings prestige to the community leader as food and goods collected from the leader’s supporters are reallocated for supporting the general population or establishing alliances with outside groups. Taxes are a common system of redistribution in our society.</a:t>
            </a:r>
          </a:p>
          <a:p>
            <a:pPr eaLnBrk="1" hangingPunct="1">
              <a:spcBef>
                <a:spcPct val="0"/>
              </a:spcBef>
            </a:pPr>
            <a:endParaRPr lang="en-US" altLang="en-US" dirty="0" smtClean="0"/>
          </a:p>
          <a:p>
            <a:pPr eaLnBrk="1" hangingPunct="1">
              <a:spcBef>
                <a:spcPct val="0"/>
              </a:spcBef>
            </a:pPr>
            <a:r>
              <a:rPr lang="en-US" altLang="en-US" dirty="0" smtClean="0"/>
              <a:t>Market economy: exchange in which there is immediate payment.  Does not hinge on cash; could hinge on credit, p. 327</a:t>
            </a:r>
          </a:p>
          <a:p>
            <a:pPr eaLnBrk="1" hangingPunct="1">
              <a:spcBef>
                <a:spcPct val="0"/>
              </a:spcBef>
            </a:pPr>
            <a:endParaRPr lang="en-US" altLang="en-US" dirty="0" smtClean="0"/>
          </a:p>
          <a:p>
            <a:pPr eaLnBrk="1" hangingPunct="1">
              <a:spcBef>
                <a:spcPct val="0"/>
              </a:spcBef>
            </a:pPr>
            <a:r>
              <a:rPr lang="en-US" altLang="en-US" dirty="0" smtClean="0"/>
              <a:t>Negative reciprocity: theft and exploitation</a:t>
            </a:r>
          </a:p>
          <a:p>
            <a:pPr eaLnBrk="1" hangingPunct="1">
              <a:spcBef>
                <a:spcPct val="0"/>
              </a:spcBef>
            </a:pPr>
            <a:endParaRPr lang="en-US" altLang="en-US" dirty="0" smtClean="0"/>
          </a:p>
          <a:p>
            <a:pPr eaLnBrk="1" hangingPunct="1">
              <a:spcBef>
                <a:spcPct val="0"/>
              </a:spcBef>
            </a:pPr>
            <a:r>
              <a:rPr lang="en-US" altLang="en-US" dirty="0" smtClean="0"/>
              <a:t>Note: these co-exist in our society</a:t>
            </a:r>
          </a:p>
          <a:p>
            <a:endParaRPr lang="en-US" dirty="0"/>
          </a:p>
        </p:txBody>
      </p:sp>
      <p:sp>
        <p:nvSpPr>
          <p:cNvPr id="4" name="Slide Number Placeholder 3"/>
          <p:cNvSpPr>
            <a:spLocks noGrp="1"/>
          </p:cNvSpPr>
          <p:nvPr>
            <p:ph type="sldNum" sz="quarter" idx="10"/>
          </p:nvPr>
        </p:nvSpPr>
        <p:spPr/>
        <p:txBody>
          <a:bodyPr/>
          <a:lstStyle/>
          <a:p>
            <a:fld id="{CA6221A7-C3D6-47F8-8434-0862417FB2EE}" type="slidenum">
              <a:rPr lang="en-US" smtClean="0"/>
              <a:t>4</a:t>
            </a:fld>
            <a:endParaRPr lang="en-US"/>
          </a:p>
        </p:txBody>
      </p:sp>
    </p:spTree>
    <p:extLst>
      <p:ext uri="{BB962C8B-B14F-4D97-AF65-F5344CB8AC3E}">
        <p14:creationId xmlns:p14="http://schemas.microsoft.com/office/powerpoint/2010/main" val="4123164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Does this work in reducing</a:t>
            </a:r>
            <a:r>
              <a:rPr lang="en-US" baseline="0" dirty="0" smtClean="0"/>
              <a:t> social and </a:t>
            </a:r>
            <a:r>
              <a:rPr lang="en-US" baseline="0" smtClean="0"/>
              <a:t>economic inequality?</a:t>
            </a:r>
            <a:endParaRPr lang="en-US" dirty="0"/>
          </a:p>
        </p:txBody>
      </p:sp>
      <p:sp>
        <p:nvSpPr>
          <p:cNvPr id="4" name="Slide Number Placeholder 3"/>
          <p:cNvSpPr>
            <a:spLocks noGrp="1"/>
          </p:cNvSpPr>
          <p:nvPr>
            <p:ph type="sldNum" sz="quarter" idx="10"/>
          </p:nvPr>
        </p:nvSpPr>
        <p:spPr/>
        <p:txBody>
          <a:bodyPr/>
          <a:lstStyle/>
          <a:p>
            <a:fld id="{CA6221A7-C3D6-47F8-8434-0862417FB2EE}" type="slidenum">
              <a:rPr lang="en-US" smtClean="0"/>
              <a:t>5</a:t>
            </a:fld>
            <a:endParaRPr lang="en-US"/>
          </a:p>
        </p:txBody>
      </p:sp>
    </p:spTree>
    <p:extLst>
      <p:ext uri="{BB962C8B-B14F-4D97-AF65-F5344CB8AC3E}">
        <p14:creationId xmlns:p14="http://schemas.microsoft.com/office/powerpoint/2010/main" val="2846593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Connect back to witchcraft</a:t>
            </a:r>
            <a:endParaRPr lang="en-US" dirty="0"/>
          </a:p>
        </p:txBody>
      </p:sp>
      <p:sp>
        <p:nvSpPr>
          <p:cNvPr id="4" name="Slide Number Placeholder 3"/>
          <p:cNvSpPr>
            <a:spLocks noGrp="1"/>
          </p:cNvSpPr>
          <p:nvPr>
            <p:ph type="sldNum" sz="quarter" idx="10"/>
          </p:nvPr>
        </p:nvSpPr>
        <p:spPr/>
        <p:txBody>
          <a:bodyPr/>
          <a:lstStyle/>
          <a:p>
            <a:fld id="{CA6221A7-C3D6-47F8-8434-0862417FB2EE}" type="slidenum">
              <a:rPr lang="en-US" smtClean="0"/>
              <a:t>6</a:t>
            </a:fld>
            <a:endParaRPr lang="en-US"/>
          </a:p>
        </p:txBody>
      </p:sp>
    </p:spTree>
    <p:extLst>
      <p:ext uri="{BB962C8B-B14F-4D97-AF65-F5344CB8AC3E}">
        <p14:creationId xmlns:p14="http://schemas.microsoft.com/office/powerpoint/2010/main" val="3679994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Significance</a:t>
            </a:r>
            <a:r>
              <a:rPr lang="en-US" baseline="0" dirty="0" smtClean="0"/>
              <a:t> of religious conversion (Christianity) in allowing people to save</a:t>
            </a:r>
          </a:p>
          <a:p>
            <a:r>
              <a:rPr lang="en-US" baseline="0" dirty="0" smtClean="0"/>
              <a:t>Link to Eugen Weber</a:t>
            </a:r>
            <a:endParaRPr lang="en-US" dirty="0"/>
          </a:p>
        </p:txBody>
      </p:sp>
      <p:sp>
        <p:nvSpPr>
          <p:cNvPr id="4" name="Slide Number Placeholder 3"/>
          <p:cNvSpPr>
            <a:spLocks noGrp="1"/>
          </p:cNvSpPr>
          <p:nvPr>
            <p:ph type="sldNum" sz="quarter" idx="10"/>
          </p:nvPr>
        </p:nvSpPr>
        <p:spPr/>
        <p:txBody>
          <a:bodyPr/>
          <a:lstStyle/>
          <a:p>
            <a:fld id="{CA6221A7-C3D6-47F8-8434-0862417FB2EE}" type="slidenum">
              <a:rPr lang="en-US" smtClean="0"/>
              <a:t>7</a:t>
            </a:fld>
            <a:endParaRPr lang="en-US"/>
          </a:p>
        </p:txBody>
      </p:sp>
    </p:spTree>
    <p:extLst>
      <p:ext uri="{BB962C8B-B14F-4D97-AF65-F5344CB8AC3E}">
        <p14:creationId xmlns:p14="http://schemas.microsoft.com/office/powerpoint/2010/main" val="482066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Needs trust and loyalty</a:t>
            </a:r>
          </a:p>
          <a:p>
            <a:r>
              <a:rPr lang="en-US" dirty="0" smtClean="0"/>
              <a:t>Gifts</a:t>
            </a:r>
            <a:r>
              <a:rPr lang="en-US" baseline="0" dirty="0" smtClean="0"/>
              <a:t> in lieu of payment</a:t>
            </a:r>
          </a:p>
          <a:p>
            <a:r>
              <a:rPr lang="en-US" baseline="0" dirty="0" err="1" smtClean="0"/>
              <a:t>Zemed</a:t>
            </a:r>
            <a:endParaRPr lang="en-US" baseline="0" dirty="0" smtClean="0"/>
          </a:p>
          <a:p>
            <a:r>
              <a:rPr lang="en-US" baseline="0" dirty="0" smtClean="0"/>
              <a:t>Patron-client relationships</a:t>
            </a:r>
            <a:endParaRPr lang="en-US" dirty="0"/>
          </a:p>
        </p:txBody>
      </p:sp>
      <p:sp>
        <p:nvSpPr>
          <p:cNvPr id="4" name="Slide Number Placeholder 3"/>
          <p:cNvSpPr>
            <a:spLocks noGrp="1"/>
          </p:cNvSpPr>
          <p:nvPr>
            <p:ph type="sldNum" sz="quarter" idx="10"/>
          </p:nvPr>
        </p:nvSpPr>
        <p:spPr/>
        <p:txBody>
          <a:bodyPr/>
          <a:lstStyle/>
          <a:p>
            <a:fld id="{CA6221A7-C3D6-47F8-8434-0862417FB2EE}" type="slidenum">
              <a:rPr lang="en-US" smtClean="0"/>
              <a:t>8</a:t>
            </a:fld>
            <a:endParaRPr lang="en-US"/>
          </a:p>
        </p:txBody>
      </p:sp>
    </p:spTree>
    <p:extLst>
      <p:ext uri="{BB962C8B-B14F-4D97-AF65-F5344CB8AC3E}">
        <p14:creationId xmlns:p14="http://schemas.microsoft.com/office/powerpoint/2010/main" val="2731940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05DBC6-73CB-44D0-A488-DB2690B523EC}" type="datetimeFigureOut">
              <a:rPr lang="en-US" smtClean="0"/>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89AE96-A00E-482B-91CB-0872100F8335}" type="slidenum">
              <a:rPr lang="en-US" smtClean="0"/>
              <a:t>‹#›</a:t>
            </a:fld>
            <a:endParaRPr lang="en-US"/>
          </a:p>
        </p:txBody>
      </p:sp>
    </p:spTree>
    <p:extLst>
      <p:ext uri="{BB962C8B-B14F-4D97-AF65-F5344CB8AC3E}">
        <p14:creationId xmlns:p14="http://schemas.microsoft.com/office/powerpoint/2010/main" val="3461010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05DBC6-73CB-44D0-A488-DB2690B523EC}" type="datetimeFigureOut">
              <a:rPr lang="en-US" smtClean="0"/>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89AE96-A00E-482B-91CB-0872100F8335}" type="slidenum">
              <a:rPr lang="en-US" smtClean="0"/>
              <a:t>‹#›</a:t>
            </a:fld>
            <a:endParaRPr lang="en-US"/>
          </a:p>
        </p:txBody>
      </p:sp>
    </p:spTree>
    <p:extLst>
      <p:ext uri="{BB962C8B-B14F-4D97-AF65-F5344CB8AC3E}">
        <p14:creationId xmlns:p14="http://schemas.microsoft.com/office/powerpoint/2010/main" val="2028455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05DBC6-73CB-44D0-A488-DB2690B523EC}" type="datetimeFigureOut">
              <a:rPr lang="en-US" smtClean="0"/>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89AE96-A00E-482B-91CB-0872100F8335}" type="slidenum">
              <a:rPr lang="en-US" smtClean="0"/>
              <a:t>‹#›</a:t>
            </a:fld>
            <a:endParaRPr lang="en-US"/>
          </a:p>
        </p:txBody>
      </p:sp>
    </p:spTree>
    <p:extLst>
      <p:ext uri="{BB962C8B-B14F-4D97-AF65-F5344CB8AC3E}">
        <p14:creationId xmlns:p14="http://schemas.microsoft.com/office/powerpoint/2010/main" val="2816456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05DBC6-73CB-44D0-A488-DB2690B523EC}" type="datetimeFigureOut">
              <a:rPr lang="en-US" smtClean="0"/>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89AE96-A00E-482B-91CB-0872100F8335}" type="slidenum">
              <a:rPr lang="en-US" smtClean="0"/>
              <a:t>‹#›</a:t>
            </a:fld>
            <a:endParaRPr lang="en-US"/>
          </a:p>
        </p:txBody>
      </p:sp>
    </p:spTree>
    <p:extLst>
      <p:ext uri="{BB962C8B-B14F-4D97-AF65-F5344CB8AC3E}">
        <p14:creationId xmlns:p14="http://schemas.microsoft.com/office/powerpoint/2010/main" val="1680135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05DBC6-73CB-44D0-A488-DB2690B523EC}" type="datetimeFigureOut">
              <a:rPr lang="en-US" smtClean="0"/>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89AE96-A00E-482B-91CB-0872100F8335}" type="slidenum">
              <a:rPr lang="en-US" smtClean="0"/>
              <a:t>‹#›</a:t>
            </a:fld>
            <a:endParaRPr lang="en-US"/>
          </a:p>
        </p:txBody>
      </p:sp>
    </p:spTree>
    <p:extLst>
      <p:ext uri="{BB962C8B-B14F-4D97-AF65-F5344CB8AC3E}">
        <p14:creationId xmlns:p14="http://schemas.microsoft.com/office/powerpoint/2010/main" val="2914344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05DBC6-73CB-44D0-A488-DB2690B523EC}" type="datetimeFigureOut">
              <a:rPr lang="en-US" smtClean="0"/>
              <a:t>3/3/2015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89AE96-A00E-482B-91CB-0872100F8335}" type="slidenum">
              <a:rPr lang="en-US" smtClean="0"/>
              <a:t>‹#›</a:t>
            </a:fld>
            <a:endParaRPr lang="en-US"/>
          </a:p>
        </p:txBody>
      </p:sp>
    </p:spTree>
    <p:extLst>
      <p:ext uri="{BB962C8B-B14F-4D97-AF65-F5344CB8AC3E}">
        <p14:creationId xmlns:p14="http://schemas.microsoft.com/office/powerpoint/2010/main" val="3447957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05DBC6-73CB-44D0-A488-DB2690B523EC}" type="datetimeFigureOut">
              <a:rPr lang="en-US" smtClean="0"/>
              <a:t>3/3/2015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89AE96-A00E-482B-91CB-0872100F8335}" type="slidenum">
              <a:rPr lang="en-US" smtClean="0"/>
              <a:t>‹#›</a:t>
            </a:fld>
            <a:endParaRPr lang="en-US"/>
          </a:p>
        </p:txBody>
      </p:sp>
    </p:spTree>
    <p:extLst>
      <p:ext uri="{BB962C8B-B14F-4D97-AF65-F5344CB8AC3E}">
        <p14:creationId xmlns:p14="http://schemas.microsoft.com/office/powerpoint/2010/main" val="262510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05DBC6-73CB-44D0-A488-DB2690B523EC}" type="datetimeFigureOut">
              <a:rPr lang="en-US" smtClean="0"/>
              <a:t>3/3/2015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89AE96-A00E-482B-91CB-0872100F8335}" type="slidenum">
              <a:rPr lang="en-US" smtClean="0"/>
              <a:t>‹#›</a:t>
            </a:fld>
            <a:endParaRPr lang="en-US"/>
          </a:p>
        </p:txBody>
      </p:sp>
    </p:spTree>
    <p:extLst>
      <p:ext uri="{BB962C8B-B14F-4D97-AF65-F5344CB8AC3E}">
        <p14:creationId xmlns:p14="http://schemas.microsoft.com/office/powerpoint/2010/main" val="1639420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05DBC6-73CB-44D0-A488-DB2690B523EC}" type="datetimeFigureOut">
              <a:rPr lang="en-US" smtClean="0"/>
              <a:t>3/3/2015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89AE96-A00E-482B-91CB-0872100F8335}" type="slidenum">
              <a:rPr lang="en-US" smtClean="0"/>
              <a:t>‹#›</a:t>
            </a:fld>
            <a:endParaRPr lang="en-US"/>
          </a:p>
        </p:txBody>
      </p:sp>
    </p:spTree>
    <p:extLst>
      <p:ext uri="{BB962C8B-B14F-4D97-AF65-F5344CB8AC3E}">
        <p14:creationId xmlns:p14="http://schemas.microsoft.com/office/powerpoint/2010/main" val="3964094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05DBC6-73CB-44D0-A488-DB2690B523EC}" type="datetimeFigureOut">
              <a:rPr lang="en-US" smtClean="0"/>
              <a:t>3/3/2015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89AE96-A00E-482B-91CB-0872100F8335}" type="slidenum">
              <a:rPr lang="en-US" smtClean="0"/>
              <a:t>‹#›</a:t>
            </a:fld>
            <a:endParaRPr lang="en-US"/>
          </a:p>
        </p:txBody>
      </p:sp>
    </p:spTree>
    <p:extLst>
      <p:ext uri="{BB962C8B-B14F-4D97-AF65-F5344CB8AC3E}">
        <p14:creationId xmlns:p14="http://schemas.microsoft.com/office/powerpoint/2010/main" val="1652445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05DBC6-73CB-44D0-A488-DB2690B523EC}" type="datetimeFigureOut">
              <a:rPr lang="en-US" smtClean="0"/>
              <a:t>3/3/2015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89AE96-A00E-482B-91CB-0872100F8335}" type="slidenum">
              <a:rPr lang="en-US" smtClean="0"/>
              <a:t>‹#›</a:t>
            </a:fld>
            <a:endParaRPr lang="en-US"/>
          </a:p>
        </p:txBody>
      </p:sp>
    </p:spTree>
    <p:extLst>
      <p:ext uri="{BB962C8B-B14F-4D97-AF65-F5344CB8AC3E}">
        <p14:creationId xmlns:p14="http://schemas.microsoft.com/office/powerpoint/2010/main" val="1364971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05DBC6-73CB-44D0-A488-DB2690B523EC}" type="datetimeFigureOut">
              <a:rPr lang="en-US" smtClean="0"/>
              <a:t>3/3/2015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89AE96-A00E-482B-91CB-0872100F8335}" type="slidenum">
              <a:rPr lang="en-US" smtClean="0"/>
              <a:t>‹#›</a:t>
            </a:fld>
            <a:endParaRPr lang="en-US"/>
          </a:p>
        </p:txBody>
      </p:sp>
    </p:spTree>
    <p:extLst>
      <p:ext uri="{BB962C8B-B14F-4D97-AF65-F5344CB8AC3E}">
        <p14:creationId xmlns:p14="http://schemas.microsoft.com/office/powerpoint/2010/main" val="16988518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How do Poor People Survive?</a:t>
            </a:r>
            <a:endParaRPr lang="en-US" dirty="0"/>
          </a:p>
        </p:txBody>
      </p:sp>
      <p:sp>
        <p:nvSpPr>
          <p:cNvPr id="3" name="Subtitle 2"/>
          <p:cNvSpPr>
            <a:spLocks noGrp="1"/>
          </p:cNvSpPr>
          <p:nvPr>
            <p:ph type="subTitle" idx="1"/>
          </p:nvPr>
        </p:nvSpPr>
        <p:spPr/>
        <p:txBody>
          <a:bodyPr>
            <a:normAutofit/>
          </a:bodyPr>
          <a:lstStyle/>
          <a:p>
            <a:r>
              <a:rPr lang="en-US" sz="3600" dirty="0" smtClean="0"/>
              <a:t>Exploring another facet</a:t>
            </a:r>
          </a:p>
          <a:p>
            <a:r>
              <a:rPr lang="en-US" sz="3600" dirty="0" smtClean="0"/>
              <a:t>of the “wealth-in-people” concept</a:t>
            </a:r>
            <a:endParaRPr lang="en-US" sz="3600" dirty="0"/>
          </a:p>
        </p:txBody>
      </p:sp>
    </p:spTree>
    <p:extLst>
      <p:ext uri="{BB962C8B-B14F-4D97-AF65-F5344CB8AC3E}">
        <p14:creationId xmlns:p14="http://schemas.microsoft.com/office/powerpoint/2010/main" val="38940601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pre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079" y="174087"/>
            <a:ext cx="9474926"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19438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People Survive on Less than $1/day?</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3984417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descr="airpla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1635"/>
            <a:ext cx="12504362" cy="502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95575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implications of reciprocity for those who earn more than others?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69989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“dark side” of reciprocity?</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38809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the wealthy limit demands on them in </a:t>
            </a:r>
            <a:r>
              <a:rPr lang="en-US" dirty="0" err="1" smtClean="0"/>
              <a:t>Jimma</a:t>
            </a:r>
            <a:r>
              <a:rPr lang="en-US" dirty="0" smtClean="0"/>
              <a:t>? Similar to Abidjan?</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970188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Informal Urban Economy</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Work that does not follow state regulations (re: wages, overtime, safety, taxes, licenses, </a:t>
            </a:r>
            <a:r>
              <a:rPr lang="en-US" dirty="0" err="1" smtClean="0"/>
              <a:t>etc</a:t>
            </a:r>
            <a:r>
              <a:rPr lang="en-US" dirty="0" smtClean="0"/>
              <a:t>). Illegal, but not criminal. In the United States, “under the table”</a:t>
            </a:r>
          </a:p>
          <a:p>
            <a:r>
              <a:rPr lang="en-US" dirty="0" smtClean="0"/>
              <a:t>This share of the economy has been growing recently in the US: subcontracting, offshoring; example of Eric Garner in NYC</a:t>
            </a:r>
          </a:p>
          <a:p>
            <a:r>
              <a:rPr lang="en-US" dirty="0" smtClean="0"/>
              <a:t>What are some features of the informal economy in Ethiopia?</a:t>
            </a:r>
          </a:p>
          <a:p>
            <a:endParaRPr lang="en-US" dirty="0"/>
          </a:p>
        </p:txBody>
      </p:sp>
      <p:pic>
        <p:nvPicPr>
          <p:cNvPr id="2050" name="Picture 2" descr="http://www.ohsu.edu/blogs/studentspeak/files/2011/08/3-woman.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172200" y="2361983"/>
            <a:ext cx="5181600" cy="3278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35455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TotalTime>
  <Words>558</Words>
  <Application>Microsoft Office PowerPoint</Application>
  <PresentationFormat>Widescreen</PresentationFormat>
  <Paragraphs>47</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How do Poor People Survive?</vt:lpstr>
      <vt:lpstr>PowerPoint Presentation</vt:lpstr>
      <vt:lpstr>How do People Survive on Less than $1/day?</vt:lpstr>
      <vt:lpstr>PowerPoint Presentation</vt:lpstr>
      <vt:lpstr>What are the implications of reciprocity for those who earn more than others?</vt:lpstr>
      <vt:lpstr>What is the “dark side” of reciprocity?</vt:lpstr>
      <vt:lpstr>How do the wealthy limit demands on them in Jimma? Similar to Abidjan?</vt:lpstr>
      <vt:lpstr>Informal Urban Economy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CATI COE</dc:creator>
  <cp:lastModifiedBy>CATI COE</cp:lastModifiedBy>
  <cp:revision>3</cp:revision>
  <dcterms:created xsi:type="dcterms:W3CDTF">2015-03-03T17:51:40Z</dcterms:created>
  <dcterms:modified xsi:type="dcterms:W3CDTF">2015-03-03T18:08:18Z</dcterms:modified>
</cp:coreProperties>
</file>