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1" r:id="rId3"/>
    <p:sldId id="257" r:id="rId4"/>
    <p:sldId id="264" r:id="rId5"/>
    <p:sldId id="265" r:id="rId6"/>
    <p:sldId id="258" r:id="rId7"/>
    <p:sldId id="259" r:id="rId8"/>
    <p:sldId id="260" r:id="rId9"/>
    <p:sldId id="263" r:id="rId10"/>
    <p:sldId id="262"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1434"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C3959-D525-45FD-8DC3-F87E64167F05}" type="datetimeFigureOut">
              <a:rPr lang="en-US" smtClean="0"/>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B40BF-FD92-4814-8AB6-2071F5010869}" type="slidenum">
              <a:rPr lang="en-US" smtClean="0"/>
              <a:t>‹#›</a:t>
            </a:fld>
            <a:endParaRPr lang="en-US"/>
          </a:p>
        </p:txBody>
      </p:sp>
    </p:spTree>
    <p:extLst>
      <p:ext uri="{BB962C8B-B14F-4D97-AF65-F5344CB8AC3E}">
        <p14:creationId xmlns:p14="http://schemas.microsoft.com/office/powerpoint/2010/main" val="300127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questions</a:t>
            </a:r>
            <a:r>
              <a:rPr lang="en-US" baseline="0" dirty="0" smtClean="0"/>
              <a:t> by Will McHugh, Dana </a:t>
            </a:r>
            <a:r>
              <a:rPr lang="en-US" baseline="0" dirty="0" err="1" smtClean="0"/>
              <a:t>Dilapo</a:t>
            </a:r>
            <a:r>
              <a:rPr lang="en-US" baseline="0" dirty="0" smtClean="0"/>
              <a:t>, and Karissa Quinn</a:t>
            </a:r>
            <a:endParaRPr lang="en-US" dirty="0"/>
          </a:p>
        </p:txBody>
      </p:sp>
      <p:sp>
        <p:nvSpPr>
          <p:cNvPr id="4" name="Slide Number Placeholder 3"/>
          <p:cNvSpPr>
            <a:spLocks noGrp="1"/>
          </p:cNvSpPr>
          <p:nvPr>
            <p:ph type="sldNum" sz="quarter" idx="10"/>
          </p:nvPr>
        </p:nvSpPr>
        <p:spPr/>
        <p:txBody>
          <a:bodyPr/>
          <a:lstStyle/>
          <a:p>
            <a:fld id="{7F1B40BF-FD92-4814-8AB6-2071F5010869}" type="slidenum">
              <a:rPr lang="en-US" smtClean="0"/>
              <a:t>1</a:t>
            </a:fld>
            <a:endParaRPr lang="en-US"/>
          </a:p>
        </p:txBody>
      </p:sp>
    </p:spTree>
    <p:extLst>
      <p:ext uri="{BB962C8B-B14F-4D97-AF65-F5344CB8AC3E}">
        <p14:creationId xmlns:p14="http://schemas.microsoft.com/office/powerpoint/2010/main" val="20927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10</a:t>
            </a:fld>
            <a:endParaRPr lang="en-US"/>
          </a:p>
        </p:txBody>
      </p:sp>
    </p:spTree>
    <p:extLst>
      <p:ext uri="{BB962C8B-B14F-4D97-AF65-F5344CB8AC3E}">
        <p14:creationId xmlns:p14="http://schemas.microsoft.com/office/powerpoint/2010/main" val="1770528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11</a:t>
            </a:fld>
            <a:endParaRPr lang="en-US"/>
          </a:p>
        </p:txBody>
      </p:sp>
    </p:spTree>
    <p:extLst>
      <p:ext uri="{BB962C8B-B14F-4D97-AF65-F5344CB8AC3E}">
        <p14:creationId xmlns:p14="http://schemas.microsoft.com/office/powerpoint/2010/main" val="357726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12</a:t>
            </a:fld>
            <a:endParaRPr lang="en-US"/>
          </a:p>
        </p:txBody>
      </p:sp>
    </p:spTree>
    <p:extLst>
      <p:ext uri="{BB962C8B-B14F-4D97-AF65-F5344CB8AC3E}">
        <p14:creationId xmlns:p14="http://schemas.microsoft.com/office/powerpoint/2010/main" val="140462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to Christmas Bands by Dr. Sylvia </a:t>
            </a:r>
            <a:r>
              <a:rPr lang="en-US" baseline="0" dirty="0" err="1" smtClean="0"/>
              <a:t>Bruinders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F1B40BF-FD92-4814-8AB6-2071F5010869}" type="slidenum">
              <a:rPr lang="en-US" smtClean="0"/>
              <a:t>13</a:t>
            </a:fld>
            <a:endParaRPr lang="en-US"/>
          </a:p>
        </p:txBody>
      </p:sp>
    </p:spTree>
    <p:extLst>
      <p:ext uri="{BB962C8B-B14F-4D97-AF65-F5344CB8AC3E}">
        <p14:creationId xmlns:p14="http://schemas.microsoft.com/office/powerpoint/2010/main" val="3714938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Christianity,</a:t>
            </a:r>
            <a:r>
              <a:rPr lang="en-US" baseline="0" dirty="0" smtClean="0"/>
              <a:t> today, is growing fastest in Africa, and declining in Europe</a:t>
            </a:r>
            <a:endParaRPr lang="en-US" dirty="0" smtClean="0"/>
          </a:p>
          <a:p>
            <a:r>
              <a:rPr lang="en-US" dirty="0" smtClean="0"/>
              <a:t>Charts</a:t>
            </a:r>
            <a:r>
              <a:rPr lang="en-US" baseline="0" dirty="0" smtClean="0"/>
              <a:t> like these assume Christianity is the same everywhere. And as your questions point out, here some Christians remove themselves from Halloween celebrations because it is associated with the demonic, so why are Christians involved in witchcraft protection in Soweto?</a:t>
            </a:r>
            <a:endParaRPr lang="en-US" dirty="0"/>
          </a:p>
        </p:txBody>
      </p:sp>
      <p:sp>
        <p:nvSpPr>
          <p:cNvPr id="4" name="Slide Number Placeholder 3"/>
          <p:cNvSpPr>
            <a:spLocks noGrp="1"/>
          </p:cNvSpPr>
          <p:nvPr>
            <p:ph type="sldNum" sz="quarter" idx="10"/>
          </p:nvPr>
        </p:nvSpPr>
        <p:spPr/>
        <p:txBody>
          <a:bodyPr/>
          <a:lstStyle/>
          <a:p>
            <a:fld id="{7F1B40BF-FD92-4814-8AB6-2071F5010869}" type="slidenum">
              <a:rPr lang="en-US" smtClean="0"/>
              <a:t>2</a:t>
            </a:fld>
            <a:endParaRPr lang="en-US"/>
          </a:p>
        </p:txBody>
      </p:sp>
    </p:spTree>
    <p:extLst>
      <p:ext uri="{BB962C8B-B14F-4D97-AF65-F5344CB8AC3E}">
        <p14:creationId xmlns:p14="http://schemas.microsoft.com/office/powerpoint/2010/main" val="30188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3</a:t>
            </a:fld>
            <a:endParaRPr lang="en-US"/>
          </a:p>
        </p:txBody>
      </p:sp>
    </p:spTree>
    <p:extLst>
      <p:ext uri="{BB962C8B-B14F-4D97-AF65-F5344CB8AC3E}">
        <p14:creationId xmlns:p14="http://schemas.microsoft.com/office/powerpoint/2010/main" val="231819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4</a:t>
            </a:fld>
            <a:endParaRPr lang="en-US"/>
          </a:p>
        </p:txBody>
      </p:sp>
    </p:spTree>
    <p:extLst>
      <p:ext uri="{BB962C8B-B14F-4D97-AF65-F5344CB8AC3E}">
        <p14:creationId xmlns:p14="http://schemas.microsoft.com/office/powerpoint/2010/main" val="243180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5</a:t>
            </a:fld>
            <a:endParaRPr lang="en-US"/>
          </a:p>
        </p:txBody>
      </p:sp>
    </p:spTree>
    <p:extLst>
      <p:ext uri="{BB962C8B-B14F-4D97-AF65-F5344CB8AC3E}">
        <p14:creationId xmlns:p14="http://schemas.microsoft.com/office/powerpoint/2010/main" val="2992688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6</a:t>
            </a:fld>
            <a:endParaRPr lang="en-US"/>
          </a:p>
        </p:txBody>
      </p:sp>
    </p:spTree>
    <p:extLst>
      <p:ext uri="{BB962C8B-B14F-4D97-AF65-F5344CB8AC3E}">
        <p14:creationId xmlns:p14="http://schemas.microsoft.com/office/powerpoint/2010/main" val="22076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7</a:t>
            </a:fld>
            <a:endParaRPr lang="en-US"/>
          </a:p>
        </p:txBody>
      </p:sp>
    </p:spTree>
    <p:extLst>
      <p:ext uri="{BB962C8B-B14F-4D97-AF65-F5344CB8AC3E}">
        <p14:creationId xmlns:p14="http://schemas.microsoft.com/office/powerpoint/2010/main" val="302266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8</a:t>
            </a:fld>
            <a:endParaRPr lang="en-US"/>
          </a:p>
        </p:txBody>
      </p:sp>
    </p:spTree>
    <p:extLst>
      <p:ext uri="{BB962C8B-B14F-4D97-AF65-F5344CB8AC3E}">
        <p14:creationId xmlns:p14="http://schemas.microsoft.com/office/powerpoint/2010/main" val="53922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1B40BF-FD92-4814-8AB6-2071F5010869}" type="slidenum">
              <a:rPr lang="en-US" smtClean="0"/>
              <a:t>9</a:t>
            </a:fld>
            <a:endParaRPr lang="en-US"/>
          </a:p>
        </p:txBody>
      </p:sp>
    </p:spTree>
    <p:extLst>
      <p:ext uri="{BB962C8B-B14F-4D97-AF65-F5344CB8AC3E}">
        <p14:creationId xmlns:p14="http://schemas.microsoft.com/office/powerpoint/2010/main" val="81036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F236D8-2033-FA40-9B42-CAFB5D0064FA}"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236D8-2033-FA40-9B42-CAFB5D0064FA}"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236D8-2033-FA40-9B42-CAFB5D0064FA}"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F236D8-2033-FA40-9B42-CAFB5D0064FA}"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F236D8-2033-FA40-9B42-CAFB5D0064FA}" type="datetimeFigureOut">
              <a:rPr lang="en-US" smtClean="0"/>
              <a:pPr/>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F236D8-2033-FA40-9B42-CAFB5D0064FA}"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F236D8-2033-FA40-9B42-CAFB5D0064FA}" type="datetimeFigureOut">
              <a:rPr lang="en-US" smtClean="0"/>
              <a:pPr/>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F236D8-2033-FA40-9B42-CAFB5D0064FA}" type="datetimeFigureOut">
              <a:rPr lang="en-US" smtClean="0"/>
              <a:pPr/>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236D8-2033-FA40-9B42-CAFB5D0064FA}" type="datetimeFigureOut">
              <a:rPr lang="en-US" smtClean="0"/>
              <a:pPr/>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236D8-2033-FA40-9B42-CAFB5D0064FA}"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236D8-2033-FA40-9B42-CAFB5D0064FA}" type="datetimeFigureOut">
              <a:rPr lang="en-US" smtClean="0"/>
              <a:pPr/>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CC004-1CC1-414F-AE28-EDC2BE78BF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236D8-2033-FA40-9B42-CAFB5D0064FA}" type="datetimeFigureOut">
              <a:rPr lang="en-US" smtClean="0"/>
              <a:pPr/>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CC004-1CC1-414F-AE28-EDC2BE78BF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Christianity as an African Religion</a:t>
            </a:r>
            <a:endParaRPr lang="en-US" dirty="0"/>
          </a:p>
        </p:txBody>
      </p:sp>
      <p:sp>
        <p:nvSpPr>
          <p:cNvPr id="3" name="Subtitle 2"/>
          <p:cNvSpPr>
            <a:spLocks noGrp="1"/>
          </p:cNvSpPr>
          <p:nvPr>
            <p:ph type="subTitle" idx="1"/>
          </p:nvPr>
        </p:nvSpPr>
        <p:spPr/>
        <p:txBody>
          <a:bodyPr/>
          <a:lstStyle/>
          <a:p>
            <a:r>
              <a:rPr lang="en-US" dirty="0" smtClean="0"/>
              <a:t>The Localization of a Global Phenomenon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And yet, some “modern” elements</a:t>
            </a:r>
            <a:endParaRPr lang="en-US" sz="3200" dirty="0"/>
          </a:p>
        </p:txBody>
      </p:sp>
      <p:sp>
        <p:nvSpPr>
          <p:cNvPr id="3" name="Content Placeholder 2"/>
          <p:cNvSpPr>
            <a:spLocks noGrp="1"/>
          </p:cNvSpPr>
          <p:nvPr>
            <p:ph sz="half" idx="1"/>
          </p:nvPr>
        </p:nvSpPr>
        <p:spPr/>
        <p:txBody>
          <a:bodyPr>
            <a:normAutofit lnSpcReduction="10000"/>
          </a:bodyPr>
          <a:lstStyle/>
          <a:p>
            <a:r>
              <a:rPr lang="en-US" dirty="0" smtClean="0"/>
              <a:t>Use of military-style uniforms and Western dress</a:t>
            </a:r>
          </a:p>
          <a:p>
            <a:r>
              <a:rPr lang="en-US" dirty="0" smtClean="0"/>
              <a:t>Anti-traditional medicine: </a:t>
            </a:r>
            <a:r>
              <a:rPr lang="en-US" dirty="0" err="1" smtClean="0"/>
              <a:t>muthi</a:t>
            </a:r>
            <a:r>
              <a:rPr lang="en-US" dirty="0" smtClean="0"/>
              <a:t> and ZCC medicine don’t mix, </a:t>
            </a:r>
            <a:r>
              <a:rPr lang="en-US" dirty="0" err="1" smtClean="0"/>
              <a:t>p</a:t>
            </a:r>
            <a:r>
              <a:rPr lang="en-US" dirty="0" smtClean="0"/>
              <a:t>. 175-176 </a:t>
            </a:r>
          </a:p>
          <a:p>
            <a:r>
              <a:rPr lang="en-US" dirty="0" smtClean="0"/>
              <a:t>Are these elements “modern,” or “Western” or?</a:t>
            </a:r>
            <a:endParaRPr lang="en-US" dirty="0"/>
          </a:p>
        </p:txBody>
      </p:sp>
      <p:pic>
        <p:nvPicPr>
          <p:cNvPr id="5" name="Content Placeholder 4" descr="zcc_comes_to_nata_clinic_1.jpg"/>
          <p:cNvPicPr>
            <a:picLocks noGrp="1" noChangeAspect="1"/>
          </p:cNvPicPr>
          <p:nvPr>
            <p:ph sz="half" idx="2"/>
          </p:nvPr>
        </p:nvPicPr>
        <p:blipFill>
          <a:blip r:embed="rId3"/>
          <a:srcRect t="-25129" b="-25129"/>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sz="2800" i="1" dirty="0" err="1" smtClean="0"/>
              <a:t>Isidliso</a:t>
            </a:r>
            <a:r>
              <a:rPr lang="en-US" sz="2800" dirty="0" smtClean="0"/>
              <a:t>: </a:t>
            </a:r>
            <a:br>
              <a:rPr lang="en-US" sz="2800" dirty="0" smtClean="0"/>
            </a:br>
            <a:r>
              <a:rPr lang="en-US" sz="2800" dirty="0" smtClean="0"/>
              <a:t>The </a:t>
            </a:r>
            <a:r>
              <a:rPr lang="en-US" sz="2800" dirty="0" err="1" smtClean="0"/>
              <a:t>Inyanga</a:t>
            </a:r>
            <a:r>
              <a:rPr lang="en-US" sz="2800" dirty="0" smtClean="0"/>
              <a:t>-ZCC competition</a:t>
            </a:r>
            <a:endParaRPr lang="en-US" sz="2800" dirty="0"/>
          </a:p>
        </p:txBody>
      </p:sp>
      <p:sp>
        <p:nvSpPr>
          <p:cNvPr id="5" name="Content Placeholder 4"/>
          <p:cNvSpPr>
            <a:spLocks noGrp="1"/>
          </p:cNvSpPr>
          <p:nvPr>
            <p:ph idx="1"/>
          </p:nvPr>
        </p:nvSpPr>
        <p:spPr>
          <a:xfrm>
            <a:off x="3590058" y="2082512"/>
            <a:ext cx="5096741" cy="4043651"/>
          </a:xfrm>
        </p:spPr>
        <p:txBody>
          <a:bodyPr>
            <a:normAutofit fontScale="77500" lnSpcReduction="20000"/>
          </a:bodyPr>
          <a:lstStyle/>
          <a:p>
            <a:r>
              <a:rPr lang="en-US" dirty="0" smtClean="0"/>
              <a:t>Diagnosed by ZCC, p. </a:t>
            </a:r>
            <a:r>
              <a:rPr lang="en-US" dirty="0" smtClean="0"/>
              <a:t>173</a:t>
            </a:r>
          </a:p>
          <a:p>
            <a:r>
              <a:rPr lang="en-US" dirty="0" smtClean="0"/>
              <a:t>Question by Kelsey Schaffer</a:t>
            </a:r>
            <a:endParaRPr lang="en-US" dirty="0" smtClean="0"/>
          </a:p>
          <a:p>
            <a:r>
              <a:rPr lang="en-US" dirty="0" smtClean="0"/>
              <a:t>Not seen by Mr. </a:t>
            </a:r>
            <a:r>
              <a:rPr lang="en-US" dirty="0" err="1" smtClean="0"/>
              <a:t>Zondi</a:t>
            </a:r>
            <a:r>
              <a:rPr lang="en-US" dirty="0" smtClean="0"/>
              <a:t>, </a:t>
            </a:r>
            <a:r>
              <a:rPr lang="en-US" dirty="0" err="1" smtClean="0"/>
              <a:t>p</a:t>
            </a:r>
            <a:r>
              <a:rPr lang="en-US" dirty="0" smtClean="0"/>
              <a:t>. 179</a:t>
            </a:r>
          </a:p>
          <a:p>
            <a:r>
              <a:rPr lang="en-US" dirty="0" err="1" smtClean="0"/>
              <a:t>Madumo</a:t>
            </a:r>
            <a:r>
              <a:rPr lang="en-US" dirty="0" smtClean="0"/>
              <a:t> overcomes his concerns about ZCC, </a:t>
            </a:r>
            <a:r>
              <a:rPr lang="en-US" dirty="0" err="1" smtClean="0"/>
              <a:t>p</a:t>
            </a:r>
            <a:r>
              <a:rPr lang="en-US" dirty="0" smtClean="0"/>
              <a:t>. 182</a:t>
            </a:r>
          </a:p>
          <a:p>
            <a:r>
              <a:rPr lang="en-US" dirty="0" smtClean="0"/>
              <a:t>Mr. </a:t>
            </a:r>
            <a:r>
              <a:rPr lang="en-US" dirty="0" err="1" smtClean="0"/>
              <a:t>Zondi</a:t>
            </a:r>
            <a:r>
              <a:rPr lang="en-US" dirty="0" smtClean="0"/>
              <a:t> discredits ZCC: no </a:t>
            </a:r>
            <a:r>
              <a:rPr lang="en-US" dirty="0" err="1" smtClean="0"/>
              <a:t>isidliso</a:t>
            </a:r>
            <a:r>
              <a:rPr lang="en-US" dirty="0" smtClean="0"/>
              <a:t>, a natural sickness, reaction to the “strong” herbs, </a:t>
            </a:r>
            <a:r>
              <a:rPr lang="en-US" dirty="0" err="1" smtClean="0"/>
              <a:t>p</a:t>
            </a:r>
            <a:r>
              <a:rPr lang="en-US" dirty="0" smtClean="0"/>
              <a:t>. 186</a:t>
            </a:r>
          </a:p>
          <a:p>
            <a:r>
              <a:rPr lang="en-US" dirty="0" smtClean="0"/>
              <a:t>But it could easily have gone the other </a:t>
            </a:r>
            <a:r>
              <a:rPr lang="en-US" dirty="0" smtClean="0"/>
              <a:t>way</a:t>
            </a:r>
            <a:endParaRPr lang="en-US" dirty="0" smtClean="0"/>
          </a:p>
          <a:p>
            <a:endParaRPr lang="en-US" dirty="0"/>
          </a:p>
        </p:txBody>
      </p:sp>
      <p:pic>
        <p:nvPicPr>
          <p:cNvPr id="4" name="Picture 3" descr="1aa4946607944d048a7c6bcc00ab18a0.jpg"/>
          <p:cNvPicPr>
            <a:picLocks noChangeAspect="1"/>
          </p:cNvPicPr>
          <p:nvPr/>
        </p:nvPicPr>
        <p:blipFill>
          <a:blip r:embed="rId3"/>
          <a:stretch>
            <a:fillRect/>
          </a:stretch>
        </p:blipFill>
        <p:spPr>
          <a:xfrm>
            <a:off x="732559" y="2082512"/>
            <a:ext cx="2857500" cy="3524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Localization of Christianity: </a:t>
            </a:r>
            <a:br>
              <a:rPr lang="en-US" sz="3200" dirty="0" smtClean="0"/>
            </a:br>
            <a:r>
              <a:rPr lang="en-US" sz="3200" dirty="0" smtClean="0"/>
              <a:t>Some Conclusions</a:t>
            </a:r>
            <a:endParaRPr lang="en-US" sz="3200" dirty="0"/>
          </a:p>
        </p:txBody>
      </p:sp>
      <p:sp>
        <p:nvSpPr>
          <p:cNvPr id="3" name="Content Placeholder 2"/>
          <p:cNvSpPr>
            <a:spLocks noGrp="1"/>
          </p:cNvSpPr>
          <p:nvPr>
            <p:ph idx="1"/>
          </p:nvPr>
        </p:nvSpPr>
        <p:spPr>
          <a:xfrm>
            <a:off x="457200" y="1417638"/>
            <a:ext cx="4657725" cy="5017029"/>
          </a:xfrm>
        </p:spPr>
        <p:txBody>
          <a:bodyPr>
            <a:normAutofit fontScale="77500" lnSpcReduction="20000"/>
          </a:bodyPr>
          <a:lstStyle/>
          <a:p>
            <a:r>
              <a:rPr lang="en-US" dirty="0" smtClean="0"/>
              <a:t>Happened over a long period of time</a:t>
            </a:r>
          </a:p>
          <a:p>
            <a:r>
              <a:rPr lang="en-US" dirty="0" smtClean="0"/>
              <a:t>Through the actions of numerous people</a:t>
            </a:r>
          </a:p>
          <a:p>
            <a:r>
              <a:rPr lang="en-US" dirty="0" smtClean="0"/>
              <a:t>The Bible was amenable to re-interpretation because Jesus dealt with evil spirits and healed people; perhaps contemporary mainline Western Christianity an aberration of the early tradition?</a:t>
            </a:r>
          </a:p>
          <a:p>
            <a:r>
              <a:rPr lang="en-US" dirty="0" smtClean="0"/>
              <a:t>What “Western” or “modern” means has itself been Africanized</a:t>
            </a:r>
            <a:endParaRPr lang="en-US" dirty="0"/>
          </a:p>
        </p:txBody>
      </p:sp>
      <p:pic>
        <p:nvPicPr>
          <p:cNvPr id="5" name="Picture 4" descr="zcc1.jpg"/>
          <p:cNvPicPr>
            <a:picLocks noChangeAspect="1"/>
          </p:cNvPicPr>
          <p:nvPr/>
        </p:nvPicPr>
        <p:blipFill>
          <a:blip r:embed="rId3"/>
          <a:stretch>
            <a:fillRect/>
          </a:stretch>
        </p:blipFill>
        <p:spPr>
          <a:xfrm>
            <a:off x="5114925" y="2035175"/>
            <a:ext cx="3571875" cy="36004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ceholder"/>
          <p:cNvPicPr/>
          <p:nvPr/>
        </p:nvPicPr>
        <p:blipFill>
          <a:blip r:embed="rId3">
            <a:extLst>
              <a:ext uri="{28A0092B-C50C-407E-A947-70E740481C1C}">
                <a14:useLocalDpi xmlns:a14="http://schemas.microsoft.com/office/drawing/2010/main" val="0"/>
              </a:ext>
            </a:extLst>
          </a:blip>
          <a:stretch>
            <a:fillRect/>
          </a:stretch>
        </p:blipFill>
        <p:spPr bwMode="auto">
          <a:xfrm>
            <a:off x="962660" y="753110"/>
            <a:ext cx="7218680" cy="5351780"/>
          </a:xfrm>
          <a:prstGeom prst="rect">
            <a:avLst/>
          </a:prstGeom>
          <a:noFill/>
          <a:ln w="9525">
            <a:noFill/>
            <a:miter lim="800000"/>
            <a:headEnd/>
            <a:tailEnd/>
          </a:ln>
        </p:spPr>
      </p:pic>
    </p:spTree>
    <p:extLst>
      <p:ext uri="{BB962C8B-B14F-4D97-AF65-F5344CB8AC3E}">
        <p14:creationId xmlns:p14="http://schemas.microsoft.com/office/powerpoint/2010/main" val="224362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Distribution of Christians Worldwide</a:t>
            </a:r>
            <a:endParaRPr lang="en-US" sz="3200" dirty="0"/>
          </a:p>
        </p:txBody>
      </p:sp>
      <p:pic>
        <p:nvPicPr>
          <p:cNvPr id="6" name="Content Placeholder 5" descr="christianity-graphic-01.png"/>
          <p:cNvPicPr>
            <a:picLocks noGrp="1" noChangeAspect="1"/>
          </p:cNvPicPr>
          <p:nvPr>
            <p:ph idx="1"/>
          </p:nvPr>
        </p:nvPicPr>
        <p:blipFill>
          <a:blip r:embed="rId3"/>
          <a:srcRect l="-2439" r="-2439"/>
          <a:stretch>
            <a:fillRect/>
          </a:stretch>
        </p:blipFill>
        <p:spPr>
          <a:xfrm>
            <a:off x="457200" y="1600199"/>
            <a:ext cx="8313309" cy="4572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Christianity as a Western Religion in Africa</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Christianity introduced to Africa by Western missionaries (English, Scottish, German, French) in the 19</a:t>
            </a:r>
            <a:r>
              <a:rPr lang="en-US" baseline="30000" dirty="0" smtClean="0"/>
              <a:t>th</a:t>
            </a:r>
            <a:r>
              <a:rPr lang="en-US" dirty="0" smtClean="0"/>
              <a:t> century, protected by colonial empires</a:t>
            </a:r>
          </a:p>
          <a:p>
            <a:pPr>
              <a:buNone/>
            </a:pPr>
            <a:r>
              <a:rPr lang="en-US" b="1" dirty="0" smtClean="0"/>
              <a:t>What did Christianity mean in Africa?</a:t>
            </a:r>
          </a:p>
          <a:p>
            <a:r>
              <a:rPr lang="en-US" dirty="0" smtClean="0"/>
              <a:t>Closely tied to education/literacy</a:t>
            </a:r>
          </a:p>
          <a:p>
            <a:r>
              <a:rPr lang="en-US" dirty="0" smtClean="0"/>
              <a:t>Closely tied to new sectors of colonial economy: administration, commercial farming and marketing, teaching and missionary work</a:t>
            </a:r>
          </a:p>
          <a:p>
            <a:r>
              <a:rPr lang="en-US" dirty="0" smtClean="0"/>
              <a:t>Symbols of Western clothing, ability to speak and write in Western language, marriage styles (monogamy, marriage in a church), non-participation in “traditional” religious practices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school in South Africa, </a:t>
            </a:r>
            <a:br>
              <a:rPr lang="en-US" dirty="0" smtClean="0"/>
            </a:br>
            <a:r>
              <a:rPr lang="en-US" dirty="0" smtClean="0"/>
              <a:t>late 19</a:t>
            </a:r>
            <a:r>
              <a:rPr lang="en-US" baseline="30000" dirty="0" smtClean="0"/>
              <a:t>th</a:t>
            </a:r>
            <a:r>
              <a:rPr lang="en-US" dirty="0" smtClean="0"/>
              <a:t> century</a:t>
            </a:r>
            <a:endParaRPr lang="en-US" dirty="0"/>
          </a:p>
        </p:txBody>
      </p:sp>
      <p:pic>
        <p:nvPicPr>
          <p:cNvPr id="4" name="Content Placeholder 3" descr="Screen-shot-2011-12-07-at-5.10.20-PM1.png"/>
          <p:cNvPicPr>
            <a:picLocks noGrp="1" noChangeAspect="1"/>
          </p:cNvPicPr>
          <p:nvPr>
            <p:ph idx="1"/>
          </p:nvPr>
        </p:nvPicPr>
        <p:blipFill>
          <a:blip r:embed="rId3"/>
          <a:srcRect l="-7771" r="-7771"/>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885"/>
          </a:xfrm>
        </p:spPr>
        <p:txBody>
          <a:bodyPr>
            <a:noAutofit/>
          </a:bodyPr>
          <a:lstStyle/>
          <a:p>
            <a:r>
              <a:rPr lang="en-US" sz="2800" dirty="0" smtClean="0"/>
              <a:t>Three African pastors in Ghana: </a:t>
            </a:r>
            <a:r>
              <a:rPr lang="en-US" sz="2800" dirty="0" err="1" smtClean="0"/>
              <a:t>Sansom</a:t>
            </a:r>
            <a:r>
              <a:rPr lang="en-US" sz="2800" dirty="0" smtClean="0"/>
              <a:t>, Clerk, and </a:t>
            </a:r>
            <a:r>
              <a:rPr lang="en-US" sz="2800" dirty="0" err="1" smtClean="0"/>
              <a:t>Koranteng</a:t>
            </a:r>
            <a:r>
              <a:rPr lang="en-US" sz="2800" dirty="0" smtClean="0"/>
              <a:t>, c.1890-1902</a:t>
            </a:r>
            <a:endParaRPr lang="en-US" sz="2800" dirty="0"/>
          </a:p>
        </p:txBody>
      </p:sp>
      <p:pic>
        <p:nvPicPr>
          <p:cNvPr id="6" name="Content Placeholder 5" descr="digitallibrary.usc.edu.jpeg"/>
          <p:cNvPicPr>
            <a:picLocks noGrp="1" noChangeAspect="1"/>
          </p:cNvPicPr>
          <p:nvPr>
            <p:ph idx="1"/>
          </p:nvPr>
        </p:nvPicPr>
        <p:blipFill>
          <a:blip r:embed="rId3"/>
          <a:stretch>
            <a:fillRect/>
          </a:stretch>
        </p:blipFill>
        <p:spPr>
          <a:xfrm>
            <a:off x="1104827" y="1011523"/>
            <a:ext cx="6868061" cy="5486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 frustration at the churches’ racism</a:t>
            </a:r>
            <a:endParaRPr lang="en-US" sz="3200" dirty="0"/>
          </a:p>
        </p:txBody>
      </p:sp>
      <p:sp>
        <p:nvSpPr>
          <p:cNvPr id="3" name="Content Placeholder 2"/>
          <p:cNvSpPr>
            <a:spLocks noGrp="1"/>
          </p:cNvSpPr>
          <p:nvPr>
            <p:ph idx="1"/>
          </p:nvPr>
        </p:nvSpPr>
        <p:spPr>
          <a:xfrm>
            <a:off x="457200" y="1417638"/>
            <a:ext cx="5168900" cy="4708525"/>
          </a:xfrm>
        </p:spPr>
        <p:txBody>
          <a:bodyPr>
            <a:normAutofit fontScale="77500" lnSpcReduction="20000"/>
          </a:bodyPr>
          <a:lstStyle/>
          <a:p>
            <a:r>
              <a:rPr lang="en-US" dirty="0" smtClean="0"/>
              <a:t>African lay ministers and teachers critical to the church’s success in Africa as translators and workers.</a:t>
            </a:r>
          </a:p>
          <a:p>
            <a:r>
              <a:rPr lang="en-US" dirty="0" smtClean="0"/>
              <a:t>African lay pastors not respected: less pay, less respect, denied promotion to senior ranks</a:t>
            </a:r>
          </a:p>
          <a:p>
            <a:r>
              <a:rPr lang="en-US" dirty="0" smtClean="0"/>
              <a:t>Did the church speak to the dilemmas and needs of its congregants?</a:t>
            </a:r>
          </a:p>
          <a:p>
            <a:r>
              <a:rPr lang="en-US" dirty="0" smtClean="0"/>
              <a:t>In the first decades of the twentieth century, a sudden </a:t>
            </a:r>
            <a:r>
              <a:rPr lang="en-US" dirty="0" smtClean="0"/>
              <a:t>burst of </a:t>
            </a:r>
            <a:r>
              <a:rPr lang="en-US" dirty="0" smtClean="0"/>
              <a:t>new churches </a:t>
            </a:r>
            <a:r>
              <a:rPr lang="en-US" dirty="0" smtClean="0"/>
              <a:t>created by </a:t>
            </a:r>
            <a:r>
              <a:rPr lang="en-US" dirty="0" smtClean="0"/>
              <a:t>African Christians</a:t>
            </a:r>
          </a:p>
          <a:p>
            <a:endParaRPr lang="en-US" dirty="0"/>
          </a:p>
        </p:txBody>
      </p:sp>
      <p:pic>
        <p:nvPicPr>
          <p:cNvPr id="4" name="Picture 3" descr="apostolic-prophet-frame-210x300.jpg"/>
          <p:cNvPicPr>
            <a:picLocks noChangeAspect="1"/>
          </p:cNvPicPr>
          <p:nvPr/>
        </p:nvPicPr>
        <p:blipFill>
          <a:blip r:embed="rId3"/>
          <a:stretch>
            <a:fillRect/>
          </a:stretch>
        </p:blipFill>
        <p:spPr>
          <a:xfrm>
            <a:off x="5626100" y="1600200"/>
            <a:ext cx="2667000" cy="3810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Zion Christian Church</a:t>
            </a:r>
            <a:endParaRPr lang="en-US" sz="2800" dirty="0"/>
          </a:p>
        </p:txBody>
      </p:sp>
      <p:sp>
        <p:nvSpPr>
          <p:cNvPr id="3" name="Content Placeholder 2"/>
          <p:cNvSpPr>
            <a:spLocks noGrp="1"/>
          </p:cNvSpPr>
          <p:nvPr>
            <p:ph sz="half" idx="1"/>
          </p:nvPr>
        </p:nvSpPr>
        <p:spPr/>
        <p:txBody>
          <a:bodyPr vert="horz" lIns="91440" tIns="45720" rIns="91440" bIns="45720" rtlCol="0">
            <a:normAutofit fontScale="77500" lnSpcReduction="20000"/>
          </a:bodyPr>
          <a:lstStyle/>
          <a:p>
            <a:r>
              <a:rPr lang="en-US" dirty="0"/>
              <a:t>Started in 1910 </a:t>
            </a:r>
            <a:r>
              <a:rPr lang="en-US" dirty="0" smtClean="0"/>
              <a:t>in </a:t>
            </a:r>
            <a:r>
              <a:rPr lang="en-US" dirty="0" err="1" smtClean="0"/>
              <a:t>Engenas</a:t>
            </a:r>
            <a:r>
              <a:rPr lang="en-US" dirty="0" smtClean="0"/>
              <a:t> </a:t>
            </a:r>
            <a:r>
              <a:rPr lang="en-US" dirty="0" err="1" smtClean="0"/>
              <a:t>Lekganyane</a:t>
            </a:r>
            <a:r>
              <a:rPr lang="en-US" dirty="0" smtClean="0"/>
              <a:t> who had a dream</a:t>
            </a:r>
          </a:p>
          <a:p>
            <a:r>
              <a:rPr lang="en-US" dirty="0" smtClean="0"/>
              <a:t>Secession </a:t>
            </a:r>
            <a:r>
              <a:rPr lang="en-US" dirty="0" smtClean="0"/>
              <a:t>from another Black church </a:t>
            </a:r>
          </a:p>
          <a:p>
            <a:r>
              <a:rPr lang="en-US" dirty="0" smtClean="0"/>
              <a:t>Is now  the largest African-initiated church in South Africa </a:t>
            </a:r>
          </a:p>
          <a:p>
            <a:r>
              <a:rPr lang="en-US" dirty="0" smtClean="0"/>
              <a:t>Centrally controlled; very hierarchical</a:t>
            </a:r>
          </a:p>
          <a:p>
            <a:r>
              <a:rPr lang="en-US" dirty="0" smtClean="0"/>
              <a:t>Distinctive dress and language (	greeting: </a:t>
            </a:r>
            <a:r>
              <a:rPr lang="en-US" dirty="0" err="1" smtClean="0"/>
              <a:t>Khotso</a:t>
            </a:r>
            <a:r>
              <a:rPr lang="en-US" dirty="0" smtClean="0"/>
              <a:t>! Peace)</a:t>
            </a:r>
          </a:p>
          <a:p>
            <a:r>
              <a:rPr lang="en-US" dirty="0" smtClean="0"/>
              <a:t>Both men and women can be prophets</a:t>
            </a:r>
            <a:endParaRPr lang="en-US" dirty="0"/>
          </a:p>
        </p:txBody>
      </p:sp>
      <p:sp>
        <p:nvSpPr>
          <p:cNvPr id="5" name="Content Placeholder 4"/>
          <p:cNvSpPr>
            <a:spLocks noGrp="1"/>
          </p:cNvSpPr>
          <p:nvPr>
            <p:ph sz="half" idx="2"/>
          </p:nvPr>
        </p:nvSpPr>
        <p:spPr>
          <a:xfrm>
            <a:off x="4992762" y="4741333"/>
            <a:ext cx="3694038" cy="1384830"/>
          </a:xfrm>
        </p:spPr>
        <p:txBody>
          <a:bodyPr>
            <a:normAutofit fontScale="77500" lnSpcReduction="20000"/>
          </a:bodyPr>
          <a:lstStyle/>
          <a:p>
            <a:pPr>
              <a:buNone/>
            </a:pPr>
            <a:r>
              <a:rPr lang="en-US" dirty="0" smtClean="0"/>
              <a:t>ZCC dancing in uniform</a:t>
            </a:r>
            <a:endParaRPr lang="en-US" dirty="0"/>
          </a:p>
        </p:txBody>
      </p:sp>
      <p:pic>
        <p:nvPicPr>
          <p:cNvPr id="4" name="Picture 3" descr="zionchri.jpg"/>
          <p:cNvPicPr>
            <a:picLocks noChangeAspect="1"/>
          </p:cNvPicPr>
          <p:nvPr/>
        </p:nvPicPr>
        <p:blipFill>
          <a:blip r:embed="rId3"/>
          <a:stretch>
            <a:fillRect/>
          </a:stretch>
        </p:blipFill>
        <p:spPr>
          <a:xfrm>
            <a:off x="4992762" y="2400300"/>
            <a:ext cx="3149600" cy="2057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The </a:t>
            </a:r>
            <a:r>
              <a:rPr lang="en-US" sz="3200" dirty="0" err="1" smtClean="0"/>
              <a:t>Africanization</a:t>
            </a:r>
            <a:r>
              <a:rPr lang="en-US" sz="3200" dirty="0" smtClean="0"/>
              <a:t> of Christianity </a:t>
            </a:r>
            <a:endParaRPr lang="en-US" sz="3200" dirty="0"/>
          </a:p>
        </p:txBody>
      </p:sp>
      <p:sp>
        <p:nvSpPr>
          <p:cNvPr id="11" name="Content Placeholder 10"/>
          <p:cNvSpPr>
            <a:spLocks noGrp="1"/>
          </p:cNvSpPr>
          <p:nvPr>
            <p:ph sz="half" idx="1"/>
          </p:nvPr>
        </p:nvSpPr>
        <p:spPr>
          <a:xfrm>
            <a:off x="457200" y="1177636"/>
            <a:ext cx="4038600" cy="5440362"/>
          </a:xfrm>
        </p:spPr>
        <p:txBody>
          <a:bodyPr>
            <a:normAutofit fontScale="85000" lnSpcReduction="20000"/>
          </a:bodyPr>
          <a:lstStyle/>
          <a:p>
            <a:r>
              <a:rPr lang="en-US" dirty="0" smtClean="0"/>
              <a:t>Music and dance in the service</a:t>
            </a:r>
          </a:p>
          <a:p>
            <a:r>
              <a:rPr lang="en-US" dirty="0"/>
              <a:t>F</a:t>
            </a:r>
            <a:r>
              <a:rPr lang="en-US" dirty="0" smtClean="0"/>
              <a:t>aith healing through the power of the Holy Spirit (also emphasized in American Pentecostalism): laying on of hands, holy water, drinking of blessed tea and coffee, exorcism of evil spirits</a:t>
            </a:r>
          </a:p>
          <a:p>
            <a:r>
              <a:rPr lang="en-US" dirty="0" smtClean="0"/>
              <a:t>Divination  and prophecy</a:t>
            </a:r>
          </a:p>
          <a:p>
            <a:r>
              <a:rPr lang="en-US" dirty="0" smtClean="0"/>
              <a:t>And deals with the ubiquitous problem of </a:t>
            </a:r>
            <a:r>
              <a:rPr lang="en-US" dirty="0" smtClean="0"/>
              <a:t>witchcraft</a:t>
            </a:r>
          </a:p>
          <a:p>
            <a:r>
              <a:rPr lang="en-US" dirty="0" smtClean="0"/>
              <a:t>Questions by Anthony Layne, Maddison </a:t>
            </a:r>
            <a:r>
              <a:rPr lang="en-US" dirty="0" err="1" smtClean="0"/>
              <a:t>Raively</a:t>
            </a:r>
            <a:endParaRPr lang="en-US" dirty="0" smtClean="0"/>
          </a:p>
          <a:p>
            <a:endParaRPr lang="en-US" dirty="0"/>
          </a:p>
        </p:txBody>
      </p:sp>
      <p:pic>
        <p:nvPicPr>
          <p:cNvPr id="19" name="Content Placeholder 18" descr="2483722_f1024.jpg"/>
          <p:cNvPicPr>
            <a:picLocks noGrp="1" noChangeAspect="1"/>
          </p:cNvPicPr>
          <p:nvPr>
            <p:ph sz="half" idx="2"/>
          </p:nvPr>
        </p:nvPicPr>
        <p:blipFill>
          <a:blip r:embed="rId3"/>
          <a:srcRect t="-43756" b="-43756"/>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Christianity becomes a resource to divine witchcraft </a:t>
            </a:r>
            <a:r>
              <a:rPr lang="en-US" sz="3200" i="1" dirty="0" smtClean="0"/>
              <a:t>and </a:t>
            </a:r>
            <a:r>
              <a:rPr lang="en-US" sz="3200" dirty="0" smtClean="0"/>
              <a:t>to protect </a:t>
            </a:r>
            <a:r>
              <a:rPr lang="en-US" sz="3200" dirty="0" smtClean="0"/>
              <a:t>against it</a:t>
            </a:r>
            <a:endParaRPr lang="en-US" sz="3200" dirty="0"/>
          </a:p>
        </p:txBody>
      </p:sp>
      <p:sp>
        <p:nvSpPr>
          <p:cNvPr id="6" name="Content Placeholder 5"/>
          <p:cNvSpPr>
            <a:spLocks noGrp="1"/>
          </p:cNvSpPr>
          <p:nvPr>
            <p:ph idx="1"/>
          </p:nvPr>
        </p:nvSpPr>
        <p:spPr>
          <a:xfrm>
            <a:off x="457200" y="1845733"/>
            <a:ext cx="8229600" cy="4280430"/>
          </a:xfrm>
        </p:spPr>
        <p:txBody>
          <a:bodyPr>
            <a:normAutofit/>
          </a:bodyPr>
          <a:lstStyle/>
          <a:p>
            <a:r>
              <a:rPr lang="en-US" sz="2800" dirty="0" smtClean="0"/>
              <a:t>Prophet tells </a:t>
            </a:r>
            <a:r>
              <a:rPr lang="en-US" sz="2800" dirty="0" err="1" smtClean="0"/>
              <a:t>Madumo’s</a:t>
            </a:r>
            <a:r>
              <a:rPr lang="en-US" sz="2800" dirty="0" smtClean="0"/>
              <a:t> younger brother that their mother’s death caused by witchcraft, </a:t>
            </a:r>
            <a:r>
              <a:rPr lang="en-US" sz="2800" dirty="0" err="1" smtClean="0"/>
              <a:t>p</a:t>
            </a:r>
            <a:r>
              <a:rPr lang="en-US" sz="2800" dirty="0" smtClean="0"/>
              <a:t>. 15</a:t>
            </a:r>
          </a:p>
          <a:p>
            <a:r>
              <a:rPr lang="en-US" sz="2800" dirty="0" smtClean="0"/>
              <a:t>Splashing of water and praying to prevent evil spirits from entering the church, </a:t>
            </a:r>
            <a:r>
              <a:rPr lang="en-US" sz="2800" dirty="0" err="1" smtClean="0"/>
              <a:t>p</a:t>
            </a:r>
            <a:r>
              <a:rPr lang="en-US" sz="2800" dirty="0" smtClean="0"/>
              <a:t>. 145</a:t>
            </a:r>
          </a:p>
          <a:p>
            <a:r>
              <a:rPr lang="en-US" sz="2800" dirty="0" smtClean="0"/>
              <a:t>Diagnosis of troubles and cures/solutions provided, </a:t>
            </a:r>
            <a:r>
              <a:rPr lang="en-US" sz="2800" dirty="0" err="1" smtClean="0"/>
              <a:t>p</a:t>
            </a:r>
            <a:r>
              <a:rPr lang="en-US" sz="2800" dirty="0" smtClean="0"/>
              <a:t>. 168, pp. 171-172</a:t>
            </a:r>
          </a:p>
          <a:p>
            <a:r>
              <a:rPr lang="en-US" sz="2800" dirty="0" smtClean="0"/>
              <a:t>“Don’t trust anyone,” </a:t>
            </a:r>
            <a:r>
              <a:rPr lang="en-US" sz="2800" dirty="0" err="1" smtClean="0"/>
              <a:t>p</a:t>
            </a:r>
            <a:r>
              <a:rPr lang="en-US" sz="2800" dirty="0" smtClean="0"/>
              <a:t>. 173ff</a:t>
            </a:r>
          </a:p>
          <a:p>
            <a:r>
              <a:rPr lang="en-US" sz="2800" dirty="0" smtClean="0"/>
              <a:t>Treatment is free---although perhaps hidden expectations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641</Words>
  <Application>Microsoft Office PowerPoint</Application>
  <PresentationFormat>On-screen Show (4:3)</PresentationFormat>
  <Paragraphs>70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Christianity as an African Religion</vt:lpstr>
      <vt:lpstr>Distribution of Christians Worldwide</vt:lpstr>
      <vt:lpstr>Christianity as a Western Religion in Africa</vt:lpstr>
      <vt:lpstr>A school in South Africa,  late 19th century</vt:lpstr>
      <vt:lpstr>Three African pastors in Ghana: Sansom, Clerk, and Koranteng, c.1890-1902</vt:lpstr>
      <vt:lpstr>But frustration at the churches’ racism</vt:lpstr>
      <vt:lpstr>Zion Christian Church</vt:lpstr>
      <vt:lpstr>The Africanization of Christianity </vt:lpstr>
      <vt:lpstr>Christianity becomes a resource to divine witchcraft and to protect against it</vt:lpstr>
      <vt:lpstr>And yet, some “modern” elements</vt:lpstr>
      <vt:lpstr>The Isidliso:  The Inyanga-ZCC competition</vt:lpstr>
      <vt:lpstr>The Localization of Christianity:  Some Conclusions</vt:lpstr>
      <vt:lpstr>PowerPoint Presentation</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as an African Religion</dc:title>
  <dc:creator>Cheryl Shipman</dc:creator>
  <cp:lastModifiedBy>Cati Coe</cp:lastModifiedBy>
  <cp:revision>6</cp:revision>
  <cp:lastPrinted>2014-11-10T14:46:45Z</cp:lastPrinted>
  <dcterms:created xsi:type="dcterms:W3CDTF">2013-12-05T17:37:29Z</dcterms:created>
  <dcterms:modified xsi:type="dcterms:W3CDTF">2015-12-02T16:46:32Z</dcterms:modified>
</cp:coreProperties>
</file>