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9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99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8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0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711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15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83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31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9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627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0CE01-94A5-44A5-9E37-410EA94132CE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67FD9-5B40-4281-A33B-BE4A8B0A60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5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Assimilation to American Society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Theories and Realities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5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Assimilation/Americanization = Social Mobility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295400"/>
            <a:ext cx="4040188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 (immigrant generation) arrives without wealth, education, or fluency in English: works hard as an entrepreneur or in manual labor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 (children of immigrants): fluent in English, finish school in U.S., achieve middle-class status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generation (grandchildren of immigrants): go to college, successful </a:t>
            </a:r>
            <a:r>
              <a:rPr lang="en-US" dirty="0" smtClean="0"/>
              <a:t>professionals</a:t>
            </a:r>
          </a:p>
          <a:p>
            <a:r>
              <a:rPr lang="en-US" dirty="0" smtClean="0"/>
              <a:t>“Becoming American”: What does this mean?</a:t>
            </a:r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800600" y="49530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Children at Ellis Island, 1908</a:t>
            </a:r>
            <a:endParaRPr lang="en-US" sz="2000" dirty="0"/>
          </a:p>
        </p:txBody>
      </p:sp>
      <p:pic>
        <p:nvPicPr>
          <p:cNvPr id="5" name="Picture 8" descr="immigrant-children-ellis-island.jpg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24400" y="1905000"/>
            <a:ext cx="4041775" cy="3031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86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some measures of </a:t>
            </a:r>
            <a:r>
              <a:rPr lang="en-US" sz="2800" dirty="0" smtClean="0"/>
              <a:t>wellbeing and social mobility,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immigrants </a:t>
            </a:r>
            <a:r>
              <a:rPr lang="en-US" sz="2800" dirty="0" smtClean="0"/>
              <a:t>do better than the native-born….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sz="2400" b="1" dirty="0" smtClean="0"/>
              <a:t>Education:</a:t>
            </a:r>
            <a:r>
              <a:rPr lang="en-US" sz="2400" dirty="0" smtClean="0"/>
              <a:t> lower high-school dropout rates for first generation immigrants than for second-generation immigrants or </a:t>
            </a:r>
            <a:r>
              <a:rPr lang="en-US" sz="2400" dirty="0" smtClean="0"/>
              <a:t>native-born; </a:t>
            </a:r>
            <a:r>
              <a:rPr lang="en-US" sz="2400" dirty="0" err="1" smtClean="0"/>
              <a:t>Stepick</a:t>
            </a:r>
            <a:r>
              <a:rPr lang="en-US" sz="2400" dirty="0" smtClean="0"/>
              <a:t> and </a:t>
            </a:r>
            <a:r>
              <a:rPr lang="en-US" sz="2400" dirty="0" err="1" smtClean="0"/>
              <a:t>Stepick</a:t>
            </a:r>
            <a:r>
              <a:rPr lang="en-US" sz="2400" dirty="0" smtClean="0"/>
              <a:t>, p. 133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Health: </a:t>
            </a:r>
            <a:r>
              <a:rPr lang="en-US" sz="2400" dirty="0" smtClean="0"/>
              <a:t>immigrants live longer, on average, than the native born, although the effect wears off the longer they live in the United States (or Canada</a:t>
            </a:r>
            <a:r>
              <a:rPr lang="en-US" sz="24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Surprising!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19282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Cultural Ecology model by John </a:t>
            </a:r>
            <a:r>
              <a:rPr lang="en-US" altLang="en-US" sz="3200" dirty="0" err="1"/>
              <a:t>Ogbu</a:t>
            </a:r>
            <a:endParaRPr lang="en-US" altLang="en-US" sz="3200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5410200" cy="4830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400" dirty="0" smtClean="0"/>
              <a:t>Achievemen</a:t>
            </a:r>
            <a:r>
              <a:rPr lang="en-US" altLang="en-US" sz="2400" dirty="0" smtClean="0"/>
              <a:t>t in education </a:t>
            </a:r>
            <a:r>
              <a:rPr lang="en-US" altLang="en-US" sz="2400" dirty="0" smtClean="0"/>
              <a:t>is </a:t>
            </a:r>
            <a:r>
              <a:rPr lang="en-US" altLang="en-US" sz="2400" dirty="0"/>
              <a:t>the result of the nature of the history, subordination, and exploitation of the minority group </a:t>
            </a:r>
            <a:r>
              <a:rPr lang="en-US" altLang="en-US" sz="2400" i="1" dirty="0"/>
              <a:t>and</a:t>
            </a:r>
            <a:r>
              <a:rPr lang="en-US" altLang="en-US" sz="2400" dirty="0"/>
              <a:t> the minority group’s interpretation and response to their oppression</a:t>
            </a:r>
            <a:r>
              <a:rPr lang="en-US" altLang="en-US" sz="2400" dirty="0" smtClean="0"/>
              <a:t>.</a:t>
            </a:r>
          </a:p>
          <a:p>
            <a:pPr marL="0" indent="0">
              <a:buNone/>
            </a:pPr>
            <a:endParaRPr lang="en-US" altLang="en-US" sz="2400" dirty="0"/>
          </a:p>
          <a:p>
            <a:r>
              <a:rPr lang="en-US" altLang="en-US" sz="2400" dirty="0" smtClean="0"/>
              <a:t>Autonomous minorities</a:t>
            </a:r>
          </a:p>
          <a:p>
            <a:r>
              <a:rPr lang="en-US" altLang="en-US" sz="2400" dirty="0" smtClean="0"/>
              <a:t>Immigrant minorities</a:t>
            </a:r>
          </a:p>
          <a:p>
            <a:r>
              <a:rPr lang="en-US" altLang="en-US" sz="2400" dirty="0" smtClean="0"/>
              <a:t>Subordinate or </a:t>
            </a:r>
            <a:r>
              <a:rPr lang="en-US" altLang="en-US" sz="2400" dirty="0" err="1" smtClean="0"/>
              <a:t>castelike</a:t>
            </a:r>
            <a:r>
              <a:rPr lang="en-US" altLang="en-US" sz="2400" dirty="0" smtClean="0"/>
              <a:t> minorities</a:t>
            </a:r>
          </a:p>
          <a:p>
            <a:pPr marL="0" indent="0">
              <a:buNone/>
            </a:pPr>
            <a:endParaRPr lang="en-US" altLang="en-US" sz="2400" dirty="0"/>
          </a:p>
          <a:p>
            <a:pPr>
              <a:buFontTx/>
              <a:buNone/>
            </a:pPr>
            <a:endParaRPr lang="en-US" alt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002221"/>
            <a:ext cx="2490371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How does the research by </a:t>
            </a:r>
            <a:r>
              <a:rPr lang="en-US" sz="3200" dirty="0" err="1" smtClean="0"/>
              <a:t>Stepick</a:t>
            </a:r>
            <a:r>
              <a:rPr lang="en-US" sz="3200" dirty="0" smtClean="0"/>
              <a:t> and </a:t>
            </a:r>
            <a:r>
              <a:rPr lang="en-US" sz="3200" dirty="0" err="1" smtClean="0"/>
              <a:t>Stepick</a:t>
            </a:r>
            <a:r>
              <a:rPr lang="en-US" sz="3200" dirty="0" smtClean="0"/>
              <a:t> complicate or make more nuanced </a:t>
            </a:r>
            <a:br>
              <a:rPr lang="en-US" sz="3200" dirty="0" smtClean="0"/>
            </a:br>
            <a:r>
              <a:rPr lang="en-US" sz="3200" dirty="0" err="1" smtClean="0"/>
              <a:t>Ogbu’s</a:t>
            </a:r>
            <a:r>
              <a:rPr lang="en-US" sz="3200" dirty="0" smtClean="0"/>
              <a:t> cultural ecology theory?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9455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Miami: An Immigrant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2.6 million people in Miami-Dade County</a:t>
            </a:r>
          </a:p>
          <a:p>
            <a:r>
              <a:rPr lang="en-US" dirty="0" smtClean="0"/>
              <a:t>65% Hispanic or Latino; 51% </a:t>
            </a:r>
            <a:r>
              <a:rPr lang="en-US" dirty="0" smtClean="0"/>
              <a:t>foreign-born</a:t>
            </a:r>
            <a:r>
              <a:rPr lang="en-US" dirty="0" smtClean="0"/>
              <a:t>; 72% spoke language other than English at home</a:t>
            </a:r>
          </a:p>
          <a:p>
            <a:r>
              <a:rPr lang="en-US" dirty="0" smtClean="0"/>
              <a:t>1.2 million </a:t>
            </a:r>
            <a:r>
              <a:rPr lang="en-US" dirty="0" smtClean="0"/>
              <a:t>Cubans in Greater Miami area; began migrating to Miami in 1950; Cuban Revolution 1953; came as refugees</a:t>
            </a:r>
          </a:p>
          <a:p>
            <a:r>
              <a:rPr lang="en-US" dirty="0" smtClean="0"/>
              <a:t>Cubans are politically </a:t>
            </a:r>
            <a:r>
              <a:rPr lang="en-US" dirty="0" smtClean="0"/>
              <a:t>and economically prominent (first Latino president to be Cuban? Marco Rubio?)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21346"/>
            <a:ext cx="4038600" cy="4483670"/>
          </a:xfrm>
        </p:spPr>
      </p:pic>
    </p:spTree>
    <p:extLst>
      <p:ext uri="{BB962C8B-B14F-4D97-AF65-F5344CB8AC3E}">
        <p14:creationId xmlns:p14="http://schemas.microsoft.com/office/powerpoint/2010/main" val="1835915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Assimilation to American Society</vt:lpstr>
      <vt:lpstr>Assimilation/Americanization = Social Mobility</vt:lpstr>
      <vt:lpstr>In some measures of wellbeing and social mobility,  immigrants do better than the native-born….</vt:lpstr>
      <vt:lpstr>Cultural Ecology model by John Ogbu</vt:lpstr>
      <vt:lpstr>How does the research by Stepick and Stepick complicate or make more nuanced  Ogbu’s cultural ecology theory?</vt:lpstr>
      <vt:lpstr>Miami: An Immigrant City</vt:lpstr>
    </vt:vector>
  </TitlesOfParts>
  <Company>Rutgers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Assimilation to American Society</dc:title>
  <dc:creator>cati</dc:creator>
  <cp:lastModifiedBy>Cati Coe</cp:lastModifiedBy>
  <cp:revision>8</cp:revision>
  <dcterms:created xsi:type="dcterms:W3CDTF">2014-11-19T15:37:30Z</dcterms:created>
  <dcterms:modified xsi:type="dcterms:W3CDTF">2015-11-23T14:37:25Z</dcterms:modified>
</cp:coreProperties>
</file>