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6" r:id="rId2"/>
    <p:sldId id="261" r:id="rId3"/>
    <p:sldId id="260" r:id="rId4"/>
    <p:sldId id="257"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2C342F-92C3-432F-A88C-FD644E7212BE}" type="datetimeFigureOut">
              <a:rPr lang="en-US" smtClean="0"/>
              <a:pPr/>
              <a:t>4/21/2014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887399-6549-4DB2-8A58-906DFB393B8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27A4D5-8A60-48A1-9FB7-FBC8BC0256E4}"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A4D5-8A60-48A1-9FB7-FBC8BC0256E4}"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A4D5-8A60-48A1-9FB7-FBC8BC0256E4}"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7A4D5-8A60-48A1-9FB7-FBC8BC0256E4}"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7A4D5-8A60-48A1-9FB7-FBC8BC0256E4}"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27A4D5-8A60-48A1-9FB7-FBC8BC0256E4}"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27A4D5-8A60-48A1-9FB7-FBC8BC0256E4}" type="datetimeFigureOut">
              <a:rPr lang="en-US" smtClean="0"/>
              <a:pPr/>
              <a:t>4/21/2014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7A4D5-8A60-48A1-9FB7-FBC8BC0256E4}" type="datetimeFigureOut">
              <a:rPr lang="en-US" smtClean="0"/>
              <a:pPr/>
              <a:t>4/21/2014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7A4D5-8A60-48A1-9FB7-FBC8BC0256E4}" type="datetimeFigureOut">
              <a:rPr lang="en-US" smtClean="0"/>
              <a:pPr/>
              <a:t>4/21/2014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7A4D5-8A60-48A1-9FB7-FBC8BC0256E4}"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7A4D5-8A60-48A1-9FB7-FBC8BC0256E4}"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622B7-BCC2-4FF9-A7C2-AC532784D0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7A4D5-8A60-48A1-9FB7-FBC8BC0256E4}" type="datetimeFigureOut">
              <a:rPr lang="en-US" smtClean="0"/>
              <a:pPr/>
              <a:t>4/21/2014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622B7-BCC2-4FF9-A7C2-AC532784D0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Coffee: </a:t>
            </a:r>
            <a:br>
              <a:rPr lang="en-US" dirty="0" smtClean="0"/>
            </a:br>
            <a:r>
              <a:rPr lang="en-US" dirty="0" smtClean="0"/>
              <a:t>Global Trade and Poverty Creation</a:t>
            </a:r>
            <a:endParaRPr lang="en-US" dirty="0"/>
          </a:p>
        </p:txBody>
      </p:sp>
      <p:sp>
        <p:nvSpPr>
          <p:cNvPr id="3" name="Subtitle 2"/>
          <p:cNvSpPr>
            <a:spLocks noGrp="1"/>
          </p:cNvSpPr>
          <p:nvPr>
            <p:ph type="subTitle" idx="1"/>
          </p:nvPr>
        </p:nvSpPr>
        <p:spPr/>
        <p:txBody>
          <a:bodyPr/>
          <a:lstStyle/>
          <a:p>
            <a:r>
              <a:rPr lang="en-US" dirty="0" smtClean="0"/>
              <a:t>Do you drink coffee?</a:t>
            </a:r>
          </a:p>
          <a:p>
            <a:r>
              <a:rPr lang="en-US" dirty="0" smtClean="0"/>
              <a:t>How much do you spend </a:t>
            </a:r>
          </a:p>
          <a:p>
            <a:r>
              <a:rPr lang="en-US" dirty="0" smtClean="0"/>
              <a:t>on coffee a day?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sz="3200" dirty="0" smtClean="0"/>
              <a:t>Global Trade stimulated by “Drug Foods”</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Drug foods: little nutritious value, quick energy</a:t>
            </a:r>
          </a:p>
          <a:p>
            <a:r>
              <a:rPr lang="en-US" dirty="0" smtClean="0"/>
              <a:t>Atlantic slave trade and sugar cane production</a:t>
            </a:r>
          </a:p>
          <a:p>
            <a:r>
              <a:rPr lang="en-US" dirty="0" smtClean="0"/>
              <a:t>Tea from India and China</a:t>
            </a:r>
          </a:p>
          <a:p>
            <a:r>
              <a:rPr lang="en-US" dirty="0" smtClean="0"/>
              <a:t>Coffee and chocolate</a:t>
            </a:r>
          </a:p>
          <a:p>
            <a:r>
              <a:rPr lang="en-US" dirty="0" smtClean="0"/>
              <a:t>18</a:t>
            </a:r>
            <a:r>
              <a:rPr lang="en-US" baseline="30000" dirty="0" smtClean="0"/>
              <a:t>th</a:t>
            </a:r>
            <a:r>
              <a:rPr lang="en-US" dirty="0" smtClean="0"/>
              <a:t> century Europe: these became everyday fare as working-class lost access to land (and therefore able to produce their </a:t>
            </a:r>
            <a:r>
              <a:rPr lang="en-US" smtClean="0"/>
              <a:t>own food)</a:t>
            </a:r>
            <a:endParaRPr lang="en-US" dirty="0" smtClean="0"/>
          </a:p>
          <a:p>
            <a:r>
              <a:rPr lang="en-US" dirty="0" smtClean="0"/>
              <a:t>Marshall </a:t>
            </a:r>
            <a:r>
              <a:rPr lang="en-US" dirty="0" err="1" smtClean="0"/>
              <a:t>Sahlins</a:t>
            </a:r>
            <a:r>
              <a:rPr lang="en-US" dirty="0" smtClean="0"/>
              <a:t>: “Certainly it involves some peculiar Western ideas of the person as an imperfect creature of need and desire, whose whole earthly existence can be reduced to the pursuit of bodily pleasure and the avoidance of pain” (1988, 43).</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Who imports coffee:</a:t>
            </a:r>
            <a:endParaRPr lang="en-US" sz="2800" dirty="0"/>
          </a:p>
        </p:txBody>
      </p:sp>
      <p:pic>
        <p:nvPicPr>
          <p:cNvPr id="4" name="Content Placeholder 3" descr="Coffee_Imported_per_Country_in_2005(USDA)v2.png"/>
          <p:cNvPicPr>
            <a:picLocks noGrp="1" noChangeAspect="1"/>
          </p:cNvPicPr>
          <p:nvPr>
            <p:ph idx="1"/>
          </p:nvPr>
        </p:nvPicPr>
        <p:blipFill>
          <a:blip r:embed="rId2" cstate="print"/>
          <a:stretch>
            <a:fillRect/>
          </a:stretch>
        </p:blipFill>
        <p:spPr>
          <a:xfrm>
            <a:off x="0" y="1524000"/>
            <a:ext cx="9085477" cy="420624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Who Grows Coffee: </a:t>
            </a:r>
            <a:r>
              <a:rPr lang="en-US" dirty="0" smtClean="0"/>
              <a:t/>
            </a:r>
            <a:br>
              <a:rPr lang="en-US" dirty="0" smtClean="0"/>
            </a:br>
            <a:r>
              <a:rPr lang="en-US" sz="1800" dirty="0" smtClean="0"/>
              <a:t>r = </a:t>
            </a:r>
            <a:r>
              <a:rPr lang="en-US" sz="1800" dirty="0" err="1" smtClean="0"/>
              <a:t>robusta</a:t>
            </a:r>
            <a:r>
              <a:rPr lang="en-US" sz="1800" dirty="0" smtClean="0"/>
              <a:t>, a = </a:t>
            </a:r>
            <a:r>
              <a:rPr lang="en-US" sz="1800" dirty="0" err="1" smtClean="0"/>
              <a:t>arabica</a:t>
            </a:r>
            <a:r>
              <a:rPr lang="en-US" sz="1800" dirty="0" smtClean="0"/>
              <a:t>, m = both</a:t>
            </a:r>
            <a:endParaRPr lang="en-US" sz="1800" dirty="0"/>
          </a:p>
        </p:txBody>
      </p:sp>
      <p:pic>
        <p:nvPicPr>
          <p:cNvPr id="4" name="Content Placeholder 3" descr="where_coffee_is_grown.jpg"/>
          <p:cNvPicPr>
            <a:picLocks noGrp="1" noChangeAspect="1"/>
          </p:cNvPicPr>
          <p:nvPr>
            <p:ph idx="1"/>
          </p:nvPr>
        </p:nvPicPr>
        <p:blipFill>
          <a:blip r:embed="rId2" cstate="print"/>
          <a:stretch>
            <a:fillRect/>
          </a:stretch>
        </p:blipFill>
        <p:spPr>
          <a:xfrm>
            <a:off x="457200" y="1976252"/>
            <a:ext cx="8229600" cy="3773859"/>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Why aren’t Africans rich </a:t>
            </a:r>
            <a:br>
              <a:rPr lang="en-US" sz="2800" dirty="0" smtClean="0"/>
            </a:br>
            <a:r>
              <a:rPr lang="en-US" sz="2800" dirty="0" smtClean="0"/>
              <a:t>from our importing coffee? </a:t>
            </a:r>
            <a:endParaRPr lang="en-US" sz="2800"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Ethiopia</a:t>
            </a:r>
            <a:endParaRPr lang="en-US" dirty="0"/>
          </a:p>
        </p:txBody>
      </p:sp>
      <p:sp>
        <p:nvSpPr>
          <p:cNvPr id="5" name="Content Placeholder 4"/>
          <p:cNvSpPr>
            <a:spLocks noGrp="1"/>
          </p:cNvSpPr>
          <p:nvPr>
            <p:ph sz="half" idx="1"/>
          </p:nvPr>
        </p:nvSpPr>
        <p:spPr>
          <a:xfrm>
            <a:off x="457200" y="1295400"/>
            <a:ext cx="4038600" cy="4830763"/>
          </a:xfrm>
        </p:spPr>
        <p:txBody>
          <a:bodyPr>
            <a:normAutofit fontScale="70000" lnSpcReduction="20000"/>
          </a:bodyPr>
          <a:lstStyle/>
          <a:p>
            <a:r>
              <a:rPr lang="en-US" dirty="0" smtClean="0"/>
              <a:t>Never colonized, but under Italian occupation during WW II</a:t>
            </a:r>
          </a:p>
          <a:p>
            <a:r>
              <a:rPr lang="en-US" dirty="0" smtClean="0"/>
              <a:t>Slightly less than twice the size of Texas</a:t>
            </a:r>
          </a:p>
          <a:p>
            <a:r>
              <a:rPr lang="en-US" dirty="0" smtClean="0"/>
              <a:t>Terrain is high plateau  with central mountain range divided by the Great Rift Valley</a:t>
            </a:r>
          </a:p>
          <a:p>
            <a:r>
              <a:rPr lang="en-US" dirty="0" smtClean="0"/>
              <a:t>82 million people</a:t>
            </a:r>
          </a:p>
          <a:p>
            <a:r>
              <a:rPr lang="en-US" dirty="0" smtClean="0"/>
              <a:t>60% Christian,  33% Muslim</a:t>
            </a:r>
          </a:p>
          <a:p>
            <a:r>
              <a:rPr lang="en-US" dirty="0" smtClean="0"/>
              <a:t>Military governments in 1970s and 1980s, but currently a democratically elected government</a:t>
            </a:r>
          </a:p>
          <a:p>
            <a:r>
              <a:rPr lang="en-US" dirty="0" smtClean="0"/>
              <a:t>Exports: coffee, </a:t>
            </a:r>
            <a:r>
              <a:rPr lang="en-US" dirty="0" err="1" smtClean="0"/>
              <a:t>khat</a:t>
            </a:r>
            <a:r>
              <a:rPr lang="en-US" dirty="0" smtClean="0"/>
              <a:t>, gold, leather, animals, oilseeds</a:t>
            </a:r>
          </a:p>
          <a:p>
            <a:r>
              <a:rPr lang="en-US" dirty="0" smtClean="0"/>
              <a:t>Currency: birr (8.96 birr = $1)</a:t>
            </a:r>
          </a:p>
          <a:p>
            <a:r>
              <a:rPr lang="en-US" dirty="0" smtClean="0"/>
              <a:t>Debt: 44.5% of GDP (2007)</a:t>
            </a:r>
            <a:endParaRPr lang="en-US" dirty="0"/>
          </a:p>
        </p:txBody>
      </p:sp>
      <p:pic>
        <p:nvPicPr>
          <p:cNvPr id="7" name="Content Placeholder 6" descr="ethiopia-map.gif"/>
          <p:cNvPicPr>
            <a:picLocks noGrp="1" noChangeAspect="1"/>
          </p:cNvPicPr>
          <p:nvPr>
            <p:ph sz="half" idx="2"/>
          </p:nvPr>
        </p:nvPicPr>
        <p:blipFill>
          <a:blip r:embed="rId2" cstate="print"/>
          <a:stretch>
            <a:fillRect/>
          </a:stretch>
        </p:blipFill>
        <p:spPr>
          <a:xfrm>
            <a:off x="4648200" y="1662144"/>
            <a:ext cx="4038600" cy="4402074"/>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220</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Coffee:  Global Trade and Poverty Creation</vt:lpstr>
      <vt:lpstr>Global Trade stimulated by “Drug Foods”</vt:lpstr>
      <vt:lpstr>Who imports coffee:</vt:lpstr>
      <vt:lpstr>Who Grows Coffee:  r = robusta, a = arabica, m = both</vt:lpstr>
      <vt:lpstr>Why aren’t Africans rich  from our importing coffee? </vt:lpstr>
      <vt:lpstr>Ethiopia</vt:lpstr>
    </vt:vector>
  </TitlesOfParts>
  <Company>Rutgers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Coffee:  Global Trade and Poverty Creation</dc:title>
  <dc:creator>cati</dc:creator>
  <cp:lastModifiedBy>cati</cp:lastModifiedBy>
  <cp:revision>3</cp:revision>
  <dcterms:created xsi:type="dcterms:W3CDTF">2014-04-18T15:41:09Z</dcterms:created>
  <dcterms:modified xsi:type="dcterms:W3CDTF">2014-04-21T18:04:11Z</dcterms:modified>
</cp:coreProperties>
</file>