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9" r:id="rId2"/>
    <p:sldId id="256" r:id="rId3"/>
    <p:sldId id="257" r:id="rId4"/>
    <p:sldId id="259" r:id="rId5"/>
    <p:sldId id="260" r:id="rId6"/>
    <p:sldId id="258" r:id="rId7"/>
    <p:sldId id="261" r:id="rId8"/>
    <p:sldId id="264" r:id="rId9"/>
    <p:sldId id="267" r:id="rId10"/>
    <p:sldId id="266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D92E-51A4-41DD-8AC4-2A80D36C33A6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52C9-CBCD-4801-A892-73214B5AB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40749-56F0-4CF2-85AB-04D15F390D4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597E-A031-4D2E-BE73-D18C9C316D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Assimilation/Americanization = Social Mobility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(immigrant generation) arrives without wealth, education, or fluency in English: works hard as an entrepreneur or in manual labor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(children of immigrants): fluent in English, finish school in U.S., achieve middle-class status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(grandchildren of immigrants): go to college, successful professionals</a:t>
            </a:r>
          </a:p>
          <a:p>
            <a:r>
              <a:rPr lang="en-US" dirty="0" smtClean="0"/>
              <a:t>Waters, p. 324: socially mobile white immigrants do not identify “ethnically”, 1930s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49530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Children at Ellis Island, 1908</a:t>
            </a:r>
            <a:endParaRPr lang="en-US" sz="2000" dirty="0"/>
          </a:p>
        </p:txBody>
      </p:sp>
      <p:pic>
        <p:nvPicPr>
          <p:cNvPr id="5" name="Picture 8" descr="immigrant-children-ellis-islan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905000"/>
            <a:ext cx="4041775" cy="3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Adult Immigrants and English Language 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Have you as an adult tried to learn another language? What was it like?</a:t>
            </a:r>
          </a:p>
          <a:p>
            <a:r>
              <a:rPr lang="en-US" sz="2400" dirty="0" smtClean="0"/>
              <a:t>What kinds of work can people do in the United States without knowing English?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iddish_theater_poster_roxb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550" y="381000"/>
            <a:ext cx="41529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zferdinand-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Both Waters and </a:t>
            </a:r>
            <a:r>
              <a:rPr lang="en-US" dirty="0" err="1" smtClean="0"/>
              <a:t>Portes</a:t>
            </a:r>
            <a:r>
              <a:rPr lang="en-US" dirty="0" smtClean="0"/>
              <a:t> &amp; </a:t>
            </a:r>
            <a:r>
              <a:rPr lang="en-US" dirty="0" err="1" smtClean="0"/>
              <a:t>Schauffler</a:t>
            </a:r>
            <a:r>
              <a:rPr lang="en-US" dirty="0" smtClean="0"/>
              <a:t> are concerned with the effect of neighborhood on immigrant assimilation.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dirty="0" smtClean="0"/>
              <a:t>What are the implications of these studies for your second paper?</a:t>
            </a:r>
          </a:p>
          <a:p>
            <a:r>
              <a:rPr lang="en-US" dirty="0" smtClean="0"/>
              <a:t>What conclusions might you be able to draw based on your observations and the arguments of these papers?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3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Immigration and </a:t>
            </a:r>
            <a:br>
              <a:rPr lang="en-US" dirty="0" smtClean="0"/>
            </a:br>
            <a:r>
              <a:rPr lang="en-US" dirty="0" smtClean="0"/>
              <a:t>English </a:t>
            </a:r>
            <a:r>
              <a:rPr lang="en-US" dirty="0" smtClean="0"/>
              <a:t>Language (as a kind of assimilation)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Immigration from Europe (pre-1965)</a:t>
            </a:r>
          </a:p>
          <a:p>
            <a:r>
              <a:rPr lang="en-US" dirty="0"/>
              <a:t> </a:t>
            </a:r>
            <a:r>
              <a:rPr lang="en-US" dirty="0" smtClean="0"/>
              <a:t>vs.</a:t>
            </a:r>
          </a:p>
          <a:p>
            <a:r>
              <a:rPr lang="en-US" dirty="0" smtClean="0"/>
              <a:t>Immigration post-1965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612_chessesteckas_hmed_12p.grid-6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7199761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257800"/>
            <a:ext cx="7015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Geno’s</a:t>
            </a:r>
            <a:r>
              <a:rPr lang="en-US" sz="2800" dirty="0" smtClean="0"/>
              <a:t> </a:t>
            </a:r>
            <a:r>
              <a:rPr lang="en-US" sz="2800" dirty="0" err="1" smtClean="0"/>
              <a:t>Cheesesteaks</a:t>
            </a:r>
            <a:r>
              <a:rPr lang="en-US" sz="2800" dirty="0" smtClean="0"/>
              <a:t>, South Philadelphia, 2006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rs.ph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188610" cy="6400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OX_BlattLanguage_2.jpg.CROP_.original-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5862"/>
            <a:ext cx="9144000" cy="602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English?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And not a Native American language like Iroquois or </a:t>
            </a:r>
            <a:r>
              <a:rPr lang="en-US" sz="2400" dirty="0" err="1" smtClean="0"/>
              <a:t>Lenape</a:t>
            </a:r>
            <a:r>
              <a:rPr lang="en-US" sz="2400" dirty="0" smtClean="0"/>
              <a:t>/Delaware?</a:t>
            </a:r>
          </a:p>
          <a:p>
            <a:r>
              <a:rPr lang="en-US" sz="2400" dirty="0" smtClean="0"/>
              <a:t>And not multilingualism (German, Vietnamese, </a:t>
            </a:r>
            <a:r>
              <a:rPr lang="en-US" sz="2400" dirty="0" err="1" smtClean="0"/>
              <a:t>Tagalog</a:t>
            </a:r>
            <a:r>
              <a:rPr lang="en-US" sz="2400" dirty="0" smtClean="0"/>
              <a:t>, Spanish, and English) ? </a:t>
            </a:r>
          </a:p>
          <a:p>
            <a:r>
              <a:rPr lang="en-US" sz="2400" dirty="0" smtClean="0"/>
              <a:t>And not the language of the largest group? </a:t>
            </a:r>
          </a:p>
          <a:p>
            <a:r>
              <a:rPr lang="en-US" sz="2400" dirty="0" smtClean="0"/>
              <a:t>A Creole in which languages are mixed together (like Haitian </a:t>
            </a:r>
            <a:r>
              <a:rPr lang="en-US" sz="2400" dirty="0" err="1" smtClean="0"/>
              <a:t>Kreyol</a:t>
            </a:r>
            <a:r>
              <a:rPr lang="en-US" sz="2400" dirty="0" smtClean="0"/>
              <a:t>)?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argument do </a:t>
            </a:r>
            <a:r>
              <a:rPr lang="en-US" sz="3200" dirty="0" err="1" smtClean="0"/>
              <a:t>Portes</a:t>
            </a:r>
            <a:r>
              <a:rPr lang="en-US" sz="3200" dirty="0" smtClean="0"/>
              <a:t> and </a:t>
            </a:r>
            <a:r>
              <a:rPr lang="en-US" sz="3200" dirty="0" err="1" smtClean="0"/>
              <a:t>Schlauffer</a:t>
            </a:r>
            <a:r>
              <a:rPr lang="en-US" sz="3200" dirty="0" smtClean="0"/>
              <a:t> make about the language use and preferences of the children of immigrants?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affects their language use and preference? </a:t>
            </a:r>
            <a:r>
              <a:rPr lang="en-US" dirty="0" smtClean="0"/>
              <a:t>Neighborhood? Social class? Racial identity? Length of stay?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find their argument convincing? Or not?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lett.gar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28600"/>
            <a:ext cx="4256532" cy="640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291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Assimilation/Americanization = Social Mobility</vt:lpstr>
      <vt:lpstr>Immigration and  English Language (as a kind of assimilation)</vt:lpstr>
      <vt:lpstr>PowerPoint Presentation</vt:lpstr>
      <vt:lpstr>PowerPoint Presentation</vt:lpstr>
      <vt:lpstr>PowerPoint Presentation</vt:lpstr>
      <vt:lpstr>Why English?</vt:lpstr>
      <vt:lpstr>What argument do Portes and Schlauffer make about the language use and preferences of the children of immigrants?</vt:lpstr>
      <vt:lpstr>Do you find their argument convincing? Or not?</vt:lpstr>
      <vt:lpstr>PowerPoint Presentation</vt:lpstr>
      <vt:lpstr>Adult Immigrants and English Language Use</vt:lpstr>
      <vt:lpstr>PowerPoint Presentation</vt:lpstr>
      <vt:lpstr>PowerPoint Presentation</vt:lpstr>
      <vt:lpstr>Both Waters and Portes &amp; Schauffler are concerned with the effect of neighborhood on immigrant assimilation. 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and  English Language</dc:title>
  <dc:creator>xx</dc:creator>
  <cp:lastModifiedBy>CATI COE</cp:lastModifiedBy>
  <cp:revision>6</cp:revision>
  <cp:lastPrinted>2014-12-01T13:55:31Z</cp:lastPrinted>
  <dcterms:created xsi:type="dcterms:W3CDTF">2014-11-26T18:51:09Z</dcterms:created>
  <dcterms:modified xsi:type="dcterms:W3CDTF">2015-11-10T18:03:45Z</dcterms:modified>
</cp:coreProperties>
</file>